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37"/>
  </p:notesMasterIdLst>
  <p:sldIdLst>
    <p:sldId id="256" r:id="rId2"/>
    <p:sldId id="257" r:id="rId3"/>
    <p:sldId id="286" r:id="rId4"/>
    <p:sldId id="261" r:id="rId5"/>
    <p:sldId id="263" r:id="rId6"/>
    <p:sldId id="301" r:id="rId7"/>
    <p:sldId id="302" r:id="rId8"/>
    <p:sldId id="303" r:id="rId9"/>
    <p:sldId id="264" r:id="rId10"/>
    <p:sldId id="265" r:id="rId11"/>
    <p:sldId id="287" r:id="rId12"/>
    <p:sldId id="266" r:id="rId13"/>
    <p:sldId id="268" r:id="rId14"/>
    <p:sldId id="284" r:id="rId15"/>
    <p:sldId id="288" r:id="rId16"/>
    <p:sldId id="289" r:id="rId17"/>
    <p:sldId id="297" r:id="rId18"/>
    <p:sldId id="285" r:id="rId19"/>
    <p:sldId id="298" r:id="rId20"/>
    <p:sldId id="299" r:id="rId21"/>
    <p:sldId id="267" r:id="rId22"/>
    <p:sldId id="300" r:id="rId23"/>
    <p:sldId id="270" r:id="rId24"/>
    <p:sldId id="290" r:id="rId25"/>
    <p:sldId id="291" r:id="rId26"/>
    <p:sldId id="292" r:id="rId27"/>
    <p:sldId id="293" r:id="rId28"/>
    <p:sldId id="283" r:id="rId29"/>
    <p:sldId id="275" r:id="rId30"/>
    <p:sldId id="282" r:id="rId31"/>
    <p:sldId id="294" r:id="rId32"/>
    <p:sldId id="295" r:id="rId33"/>
    <p:sldId id="296" r:id="rId34"/>
    <p:sldId id="278" r:id="rId35"/>
    <p:sldId id="281"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ália Carvalho" initials="NC" lastIdx="12" clrIdx="0">
    <p:extLst>
      <p:ext uri="{19B8F6BF-5375-455C-9EA6-DF929625EA0E}">
        <p15:presenceInfo xmlns:p15="http://schemas.microsoft.com/office/powerpoint/2012/main" userId="6df462a8122ec1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167"/>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Ênfas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64" autoAdjust="0"/>
    <p:restoredTop sz="94660"/>
  </p:normalViewPr>
  <p:slideViewPr>
    <p:cSldViewPr snapToGrid="0">
      <p:cViewPr varScale="1">
        <p:scale>
          <a:sx n="85" d="100"/>
          <a:sy n="85" d="100"/>
        </p:scale>
        <p:origin x="74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19T10:18:24.233" idx="3">
    <p:pos x="7779" y="761"/>
    <p:text>Em todo o mundo, manguezais e ecossistemas de ervas marinhas sequestram anualmente uma quantidade semelhante de carbono em comparação às florestas terrestres, apesar de sendo sua extensão inferior a 3% da das florestas (DUARTE et al., 2013).</p:text>
    <p:extLst>
      <p:ext uri="{C676402C-5697-4E1C-873F-D02D1690AC5C}">
        <p15:threadingInfo xmlns:p15="http://schemas.microsoft.com/office/powerpoint/2012/main" timeZoneBias="180"/>
      </p:ext>
    </p:extLst>
  </p:cm>
  <p:cm authorId="1" dt="2024-08-19T14:44:23.625" idx="12">
    <p:pos x="7779" y="897"/>
    <p:text>No entanto, alguns ecossistemas marinhos importantes ainda não atenderam aos principais critérios para inclusão na estrutura do BC (por exemplo, recifes de corais e ostras) ou mostram lacunas na compreensão científica dos estoques de carbono ou fluxos de gases de efeito estufa, com potencial limitado para gerenciamento ou contabilização de taxas de sequestro de carbono (por exemplo, bancos de macroalgas).</p:text>
    <p:extLst>
      <p:ext uri="{C676402C-5697-4E1C-873F-D02D1690AC5C}">
        <p15:threadingInfo xmlns:p15="http://schemas.microsoft.com/office/powerpoint/2012/main" timeZoneBias="180">
          <p15:parentCm authorId="1" idx="3"/>
        </p15:threadingInfo>
      </p:ext>
    </p:extLst>
  </p:cm>
  <p:cm authorId="1" dt="2024-08-19T10:20:12.225" idx="4">
    <p:pos x="7780" y="1212"/>
    <p:text>Apesar desses ecossistemas ocuparem menos de 2% da área do fundo do mar, eles contribuem com quase 50% do sequestro de C em sedimentos marinhos</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8-19T12:01:55.706" idx="6">
    <p:pos x="7775" y="999"/>
    <p:text>Absorção de Carbono (seta verde): Plantas e algas nesses ecossistemas capturam CO₂ da atmosfera durante a fotossíntese. (seta verde)</p:text>
    <p:extLst>
      <p:ext uri="{C676402C-5697-4E1C-873F-D02D1690AC5C}">
        <p15:threadingInfo xmlns:p15="http://schemas.microsoft.com/office/powerpoint/2012/main" timeZoneBias="180"/>
      </p:ext>
    </p:extLst>
  </p:cm>
  <p:cm authorId="1" dt="2024-08-19T12:05:18.669" idx="7">
    <p:pos x="7775" y="1135"/>
    <p:text>Armazenamento (seta vermelha): O carbono é armazenado na biomassa das plantas e no solo. Nos manguezais e marismas, o C é acumulado em camadas de sedimento devido à baixa taxa de decomposição causada pela baixa oxigenação.</p:text>
    <p:extLst>
      <p:ext uri="{C676402C-5697-4E1C-873F-D02D1690AC5C}">
        <p15:threadingInfo xmlns:p15="http://schemas.microsoft.com/office/powerpoint/2012/main" timeZoneBias="180">
          <p15:parentCm authorId="1" idx="6"/>
        </p15:threadingInfo>
      </p:ext>
    </p:extLst>
  </p:cm>
  <p:cm authorId="1" dt="2024-08-19T12:05:27.996" idx="8">
    <p:pos x="7775" y="1271"/>
    <p:text>Liberação e Decomposição (seta preta): Quando as plantas morrem, a decomposição ocorre lentamente devido às condições anaeróbicas dos solos alagados. Parte do C é liberado de volta para a atmosfera como CO₂ ou metano (CH₄), mas grande parte é retida nos sedimentos.</p:text>
    <p:extLst>
      <p:ext uri="{C676402C-5697-4E1C-873F-D02D1690AC5C}">
        <p15:threadingInfo xmlns:p15="http://schemas.microsoft.com/office/powerpoint/2012/main" timeZoneBias="180">
          <p15:parentCm authorId="1" idx="6"/>
        </p15:threadingInfo>
      </p:ext>
    </p:extLst>
  </p:cm>
  <p:cm authorId="1" dt="2024-08-19T12:05:39.619" idx="9">
    <p:pos x="7775" y="1407"/>
    <p:text>Sedimentação: O carbono pode ser enterrado em sedimentos marinhos, onde permanece por longos períodos, ajudando a mitigar o efeito estufa. (seta vermelha)</p:text>
    <p:extLst>
      <p:ext uri="{C676402C-5697-4E1C-873F-D02D1690AC5C}">
        <p15:threadingInfo xmlns:p15="http://schemas.microsoft.com/office/powerpoint/2012/main" timeZoneBias="180">
          <p15:parentCm authorId="1" idx="6"/>
        </p15:threadingInfo>
      </p:ext>
    </p:extLst>
  </p:cm>
  <p:cm authorId="1" dt="2024-08-19T12:05:52.787" idx="10">
    <p:pos x="7775" y="1543"/>
    <p:text>Reemissão: O carbono armazenado pode ser reemitido na forma de GEE devido a processos naturais ou antropogênicos, como a drenagem de áreas úmidas ou a destruição dos ecossistemas.</p:text>
    <p:extLst>
      <p:ext uri="{C676402C-5697-4E1C-873F-D02D1690AC5C}">
        <p15:threadingInfo xmlns:p15="http://schemas.microsoft.com/office/powerpoint/2012/main" timeZoneBias="180">
          <p15:parentCm authorId="1" idx="6"/>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948E8-6479-40BC-B322-CB045CA6DB9B}" type="datetimeFigureOut">
              <a:rPr lang="pt-BR" smtClean="0"/>
              <a:t>23/10/2024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7BE18-0E8D-46D4-98D1-D7CA12380F35}" type="slidenum">
              <a:rPr lang="pt-BR" smtClean="0"/>
              <a:t>‹nº›</a:t>
            </a:fld>
            <a:endParaRPr lang="pt-BR"/>
          </a:p>
        </p:txBody>
      </p:sp>
    </p:spTree>
    <p:extLst>
      <p:ext uri="{BB962C8B-B14F-4D97-AF65-F5344CB8AC3E}">
        <p14:creationId xmlns:p14="http://schemas.microsoft.com/office/powerpoint/2010/main" val="196031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A37BE18-0E8D-46D4-98D1-D7CA12380F35}" type="slidenum">
              <a:rPr lang="pt-BR" smtClean="0"/>
              <a:t>1</a:t>
            </a:fld>
            <a:endParaRPr lang="pt-BR"/>
          </a:p>
        </p:txBody>
      </p:sp>
    </p:spTree>
    <p:extLst>
      <p:ext uri="{BB962C8B-B14F-4D97-AF65-F5344CB8AC3E}">
        <p14:creationId xmlns:p14="http://schemas.microsoft.com/office/powerpoint/2010/main" val="410358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A37BE18-0E8D-46D4-98D1-D7CA12380F35}" type="slidenum">
              <a:rPr lang="pt-BR" smtClean="0"/>
              <a:t>2</a:t>
            </a:fld>
            <a:endParaRPr lang="pt-BR"/>
          </a:p>
        </p:txBody>
      </p:sp>
    </p:spTree>
    <p:extLst>
      <p:ext uri="{BB962C8B-B14F-4D97-AF65-F5344CB8AC3E}">
        <p14:creationId xmlns:p14="http://schemas.microsoft.com/office/powerpoint/2010/main" val="339961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51116AD-A9B5-4339-8ECD-0ADD6F1E0963}" type="datetimeFigureOut">
              <a:rPr lang="pt-BR" smtClean="0"/>
              <a:t>23/10/2024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393596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51116AD-A9B5-4339-8ECD-0ADD6F1E0963}" type="datetimeFigureOut">
              <a:rPr lang="pt-BR" smtClean="0"/>
              <a:t>23/10/2024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262558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51116AD-A9B5-4339-8ECD-0ADD6F1E0963}" type="datetimeFigureOut">
              <a:rPr lang="pt-BR" smtClean="0"/>
              <a:t>23/10/2024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274102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51116AD-A9B5-4339-8ECD-0ADD6F1E0963}" type="datetimeFigureOut">
              <a:rPr lang="pt-BR" smtClean="0"/>
              <a:t>23/10/2024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230998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51116AD-A9B5-4339-8ECD-0ADD6F1E0963}" type="datetimeFigureOut">
              <a:rPr lang="pt-BR" smtClean="0"/>
              <a:t>23/10/2024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126279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51116AD-A9B5-4339-8ECD-0ADD6F1E0963}" type="datetimeFigureOut">
              <a:rPr lang="pt-BR" smtClean="0"/>
              <a:t>23/10/2024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32704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51116AD-A9B5-4339-8ECD-0ADD6F1E0963}" type="datetimeFigureOut">
              <a:rPr lang="pt-BR" smtClean="0"/>
              <a:t>23/10/2024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20567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51116AD-A9B5-4339-8ECD-0ADD6F1E0963}" type="datetimeFigureOut">
              <a:rPr lang="pt-BR" smtClean="0"/>
              <a:t>23/10/2024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190081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51116AD-A9B5-4339-8ECD-0ADD6F1E0963}" type="datetimeFigureOut">
              <a:rPr lang="pt-BR" smtClean="0"/>
              <a:t>23/10/2024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202484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51116AD-A9B5-4339-8ECD-0ADD6F1E0963}" type="datetimeFigureOut">
              <a:rPr lang="pt-BR" smtClean="0"/>
              <a:t>23/10/2024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67609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51116AD-A9B5-4339-8ECD-0ADD6F1E0963}" type="datetimeFigureOut">
              <a:rPr lang="pt-BR" smtClean="0"/>
              <a:t>23/10/2024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410C436-9BBA-4FE5-9750-E105D23A137B}" type="slidenum">
              <a:rPr lang="pt-BR" smtClean="0"/>
              <a:t>‹nº›</a:t>
            </a:fld>
            <a:endParaRPr lang="pt-BR"/>
          </a:p>
        </p:txBody>
      </p:sp>
    </p:spTree>
    <p:extLst>
      <p:ext uri="{BB962C8B-B14F-4D97-AF65-F5344CB8AC3E}">
        <p14:creationId xmlns:p14="http://schemas.microsoft.com/office/powerpoint/2010/main" val="154679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116AD-A9B5-4339-8ECD-0ADD6F1E0963}" type="datetimeFigureOut">
              <a:rPr lang="pt-BR" smtClean="0"/>
              <a:t>23/10/2024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0C436-9BBA-4FE5-9750-E105D23A137B}" type="slidenum">
              <a:rPr lang="pt-BR" smtClean="0"/>
              <a:t>‹nº›</a:t>
            </a:fld>
            <a:endParaRPr lang="pt-BR"/>
          </a:p>
        </p:txBody>
      </p:sp>
    </p:spTree>
    <p:extLst>
      <p:ext uri="{BB962C8B-B14F-4D97-AF65-F5344CB8AC3E}">
        <p14:creationId xmlns:p14="http://schemas.microsoft.com/office/powerpoint/2010/main" val="371498293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52046" y="2583694"/>
            <a:ext cx="6252673" cy="2387600"/>
          </a:xfrm>
        </p:spPr>
        <p:txBody>
          <a:bodyPr/>
          <a:lstStyle/>
          <a:p>
            <a:endParaRPr lang="pt-BR" dirty="0"/>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8" y="-3961"/>
            <a:ext cx="12202118" cy="6861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178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pic>
        <p:nvPicPr>
          <p:cNvPr id="8" name="Imagem 7">
            <a:extLst>
              <a:ext uri="{FF2B5EF4-FFF2-40B4-BE49-F238E27FC236}">
                <a16:creationId xmlns:a16="http://schemas.microsoft.com/office/drawing/2014/main" id="{69CE8368-50EA-48FE-B479-CD33F5B4F7BE}"/>
              </a:ext>
            </a:extLst>
          </p:cNvPr>
          <p:cNvPicPr>
            <a:picLocks noChangeAspect="1"/>
          </p:cNvPicPr>
          <p:nvPr/>
        </p:nvPicPr>
        <p:blipFill>
          <a:blip r:embed="rId3"/>
          <a:stretch>
            <a:fillRect/>
          </a:stretch>
        </p:blipFill>
        <p:spPr>
          <a:xfrm>
            <a:off x="1031295" y="820956"/>
            <a:ext cx="10361957" cy="5106006"/>
          </a:xfrm>
          <a:prstGeom prst="rect">
            <a:avLst/>
          </a:prstGeom>
        </p:spPr>
      </p:pic>
      <p:sp>
        <p:nvSpPr>
          <p:cNvPr id="10" name="CaixaDeTexto 9">
            <a:extLst>
              <a:ext uri="{FF2B5EF4-FFF2-40B4-BE49-F238E27FC236}">
                <a16:creationId xmlns:a16="http://schemas.microsoft.com/office/drawing/2014/main" id="{415393BF-BD7E-20EC-06B2-8B77AB049AC7}"/>
              </a:ext>
            </a:extLst>
          </p:cNvPr>
          <p:cNvSpPr txBox="1"/>
          <p:nvPr/>
        </p:nvSpPr>
        <p:spPr>
          <a:xfrm>
            <a:off x="8797159" y="6148552"/>
            <a:ext cx="3394841" cy="276999"/>
          </a:xfrm>
          <a:prstGeom prst="rect">
            <a:avLst/>
          </a:prstGeom>
          <a:noFill/>
        </p:spPr>
        <p:txBody>
          <a:bodyPr wrap="square">
            <a:spAutoFit/>
          </a:bodyPr>
          <a:lstStyle/>
          <a:p>
            <a:pPr algn="r"/>
            <a:r>
              <a:rPr lang="pt-BR" sz="1200" dirty="0">
                <a:latin typeface="Century Gothic" panose="020B0502020202020204" pitchFamily="34" charset="0"/>
              </a:rPr>
              <a:t>Fonte: </a:t>
            </a:r>
            <a:r>
              <a:rPr lang="pt-BR" sz="1200" dirty="0" err="1">
                <a:latin typeface="Century Gothic" panose="020B0502020202020204" pitchFamily="34" charset="0"/>
              </a:rPr>
              <a:t>Conservation</a:t>
            </a:r>
            <a:r>
              <a:rPr lang="pt-BR" sz="1200" dirty="0">
                <a:latin typeface="Century Gothic" panose="020B0502020202020204" pitchFamily="34" charset="0"/>
              </a:rPr>
              <a:t> International</a:t>
            </a:r>
          </a:p>
        </p:txBody>
      </p:sp>
      <p:sp>
        <p:nvSpPr>
          <p:cNvPr id="11" name="CaixaDeTexto 10">
            <a:extLst>
              <a:ext uri="{FF2B5EF4-FFF2-40B4-BE49-F238E27FC236}">
                <a16:creationId xmlns:a16="http://schemas.microsoft.com/office/drawing/2014/main" id="{07E2855F-2121-9E1E-EF17-DEFC540A1A5E}"/>
              </a:ext>
            </a:extLst>
          </p:cNvPr>
          <p:cNvSpPr txBox="1"/>
          <p:nvPr/>
        </p:nvSpPr>
        <p:spPr>
          <a:xfrm>
            <a:off x="3657601" y="5926962"/>
            <a:ext cx="5465380" cy="523220"/>
          </a:xfrm>
          <a:prstGeom prst="rect">
            <a:avLst/>
          </a:prstGeom>
          <a:noFill/>
        </p:spPr>
        <p:txBody>
          <a:bodyPr wrap="square" rtlCol="0">
            <a:spAutoFit/>
          </a:bodyPr>
          <a:lstStyle/>
          <a:p>
            <a:pPr algn="ctr"/>
            <a:r>
              <a:rPr lang="pt-BR" sz="1400" dirty="0">
                <a:latin typeface="Century Gothic" panose="020B0502020202020204" pitchFamily="34" charset="0"/>
              </a:rPr>
              <a:t>Megagrama de CO2 por ha</a:t>
            </a:r>
          </a:p>
          <a:p>
            <a:pPr algn="ctr"/>
            <a:r>
              <a:rPr lang="pt-BR" sz="1400" dirty="0">
                <a:latin typeface="Century Gothic" panose="020B0502020202020204" pitchFamily="34" charset="0"/>
              </a:rPr>
              <a:t>1 Mg = 1 Ton</a:t>
            </a:r>
          </a:p>
        </p:txBody>
      </p:sp>
      <p:sp>
        <p:nvSpPr>
          <p:cNvPr id="12" name="CaixaDeTexto 11">
            <a:extLst>
              <a:ext uri="{FF2B5EF4-FFF2-40B4-BE49-F238E27FC236}">
                <a16:creationId xmlns:a16="http://schemas.microsoft.com/office/drawing/2014/main" id="{07547002-85B1-8582-5CF8-9572281245AC}"/>
              </a:ext>
            </a:extLst>
          </p:cNvPr>
          <p:cNvSpPr txBox="1"/>
          <p:nvPr/>
        </p:nvSpPr>
        <p:spPr>
          <a:xfrm>
            <a:off x="3941379" y="407818"/>
            <a:ext cx="4529959" cy="369332"/>
          </a:xfrm>
          <a:prstGeom prst="rect">
            <a:avLst/>
          </a:prstGeom>
          <a:noFill/>
        </p:spPr>
        <p:txBody>
          <a:bodyPr wrap="square" rtlCol="0">
            <a:spAutoFit/>
          </a:bodyPr>
          <a:lstStyle/>
          <a:p>
            <a:pPr algn="ctr"/>
            <a:r>
              <a:rPr lang="pt-BR" dirty="0">
                <a:latin typeface="Century Gothic" panose="020B0502020202020204" pitchFamily="34" charset="0"/>
              </a:rPr>
              <a:t>Capacidade de Armazenamento</a:t>
            </a:r>
          </a:p>
        </p:txBody>
      </p:sp>
    </p:spTree>
    <p:extLst>
      <p:ext uri="{BB962C8B-B14F-4D97-AF65-F5344CB8AC3E}">
        <p14:creationId xmlns:p14="http://schemas.microsoft.com/office/powerpoint/2010/main" val="336699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pic>
        <p:nvPicPr>
          <p:cNvPr id="6" name="Imagem 5">
            <a:extLst>
              <a:ext uri="{FF2B5EF4-FFF2-40B4-BE49-F238E27FC236}">
                <a16:creationId xmlns:a16="http://schemas.microsoft.com/office/drawing/2014/main" id="{3C0C8DF1-2B60-FA4C-9A02-16D72BCB08A4}"/>
              </a:ext>
            </a:extLst>
          </p:cNvPr>
          <p:cNvPicPr>
            <a:picLocks noChangeAspect="1"/>
          </p:cNvPicPr>
          <p:nvPr/>
        </p:nvPicPr>
        <p:blipFill>
          <a:blip r:embed="rId3"/>
          <a:stretch>
            <a:fillRect/>
          </a:stretch>
        </p:blipFill>
        <p:spPr>
          <a:xfrm>
            <a:off x="4266184" y="180330"/>
            <a:ext cx="3505504" cy="2522439"/>
          </a:xfrm>
          <a:prstGeom prst="rect">
            <a:avLst/>
          </a:prstGeom>
        </p:spPr>
      </p:pic>
      <p:grpSp>
        <p:nvGrpSpPr>
          <p:cNvPr id="12" name="Agrupar 11">
            <a:extLst>
              <a:ext uri="{FF2B5EF4-FFF2-40B4-BE49-F238E27FC236}">
                <a16:creationId xmlns:a16="http://schemas.microsoft.com/office/drawing/2014/main" id="{DE9C7622-9AD6-7C48-A7ED-40105795D27A}"/>
              </a:ext>
            </a:extLst>
          </p:cNvPr>
          <p:cNvGrpSpPr/>
          <p:nvPr/>
        </p:nvGrpSpPr>
        <p:grpSpPr>
          <a:xfrm>
            <a:off x="394889" y="2794349"/>
            <a:ext cx="11248096" cy="2119747"/>
            <a:chOff x="394890" y="4151916"/>
            <a:chExt cx="11248096" cy="2119747"/>
          </a:xfrm>
        </p:grpSpPr>
        <p:pic>
          <p:nvPicPr>
            <p:cNvPr id="8" name="Imagem 7">
              <a:extLst>
                <a:ext uri="{FF2B5EF4-FFF2-40B4-BE49-F238E27FC236}">
                  <a16:creationId xmlns:a16="http://schemas.microsoft.com/office/drawing/2014/main" id="{71996A0F-539D-801D-4957-2ED076737319}"/>
                </a:ext>
              </a:extLst>
            </p:cNvPr>
            <p:cNvPicPr>
              <a:picLocks noChangeAspect="1"/>
            </p:cNvPicPr>
            <p:nvPr/>
          </p:nvPicPr>
          <p:blipFill>
            <a:blip r:embed="rId4"/>
            <a:stretch>
              <a:fillRect/>
            </a:stretch>
          </p:blipFill>
          <p:spPr>
            <a:xfrm>
              <a:off x="394891" y="4151916"/>
              <a:ext cx="11248095" cy="1615580"/>
            </a:xfrm>
            <a:prstGeom prst="rect">
              <a:avLst/>
            </a:prstGeom>
          </p:spPr>
        </p:pic>
        <p:sp>
          <p:nvSpPr>
            <p:cNvPr id="9" name="CaixaDeTexto 8">
              <a:extLst>
                <a:ext uri="{FF2B5EF4-FFF2-40B4-BE49-F238E27FC236}">
                  <a16:creationId xmlns:a16="http://schemas.microsoft.com/office/drawing/2014/main" id="{30B042CF-CA5F-A967-9FBF-F763E570B011}"/>
                </a:ext>
              </a:extLst>
            </p:cNvPr>
            <p:cNvSpPr txBox="1"/>
            <p:nvPr/>
          </p:nvSpPr>
          <p:spPr>
            <a:xfrm>
              <a:off x="394890" y="5809998"/>
              <a:ext cx="11248095" cy="461665"/>
            </a:xfrm>
            <a:prstGeom prst="rect">
              <a:avLst/>
            </a:prstGeom>
            <a:noFill/>
          </p:spPr>
          <p:txBody>
            <a:bodyPr wrap="square">
              <a:spAutoFit/>
            </a:bodyPr>
            <a:lstStyle/>
            <a:p>
              <a:r>
                <a:rPr lang="pt-BR" sz="1200" dirty="0">
                  <a:latin typeface="Century Gothic" panose="020B0502020202020204" pitchFamily="34" charset="0"/>
                </a:rPr>
                <a:t>Média e erro padrão (quando houver) do carbono orgânico (C) armazenado no 1m superior do solo dos sites. </a:t>
              </a:r>
              <a:r>
                <a:rPr lang="pt-BR" sz="1200" b="1" dirty="0">
                  <a:latin typeface="Century Gothic" panose="020B0502020202020204" pitchFamily="34" charset="0"/>
                </a:rPr>
                <a:t>Estoques máximos entre parênteses. Estoques calculados a partir dos valores locais e área global estimadas para o ecossistema.</a:t>
              </a:r>
            </a:p>
          </p:txBody>
        </p:sp>
      </p:grpSp>
      <p:sp>
        <p:nvSpPr>
          <p:cNvPr id="11" name="CaixaDeTexto 10">
            <a:extLst>
              <a:ext uri="{FF2B5EF4-FFF2-40B4-BE49-F238E27FC236}">
                <a16:creationId xmlns:a16="http://schemas.microsoft.com/office/drawing/2014/main" id="{F215CE14-482C-E705-572E-413B2AF75C61}"/>
              </a:ext>
            </a:extLst>
          </p:cNvPr>
          <p:cNvSpPr txBox="1"/>
          <p:nvPr/>
        </p:nvSpPr>
        <p:spPr>
          <a:xfrm>
            <a:off x="8248143" y="6153016"/>
            <a:ext cx="3394841" cy="276999"/>
          </a:xfrm>
          <a:prstGeom prst="rect">
            <a:avLst/>
          </a:prstGeom>
          <a:noFill/>
        </p:spPr>
        <p:txBody>
          <a:bodyPr wrap="square">
            <a:spAutoFit/>
          </a:bodyPr>
          <a:lstStyle/>
          <a:p>
            <a:pPr algn="r"/>
            <a:r>
              <a:rPr lang="pt-BR" sz="1200" dirty="0">
                <a:latin typeface="Century Gothic" panose="020B0502020202020204" pitchFamily="34" charset="0"/>
              </a:rPr>
              <a:t>Fonte: Duarte </a:t>
            </a:r>
            <a:r>
              <a:rPr lang="pt-BR" sz="1200" i="1" dirty="0">
                <a:latin typeface="Century Gothic" panose="020B0502020202020204" pitchFamily="34" charset="0"/>
              </a:rPr>
              <a:t>et al</a:t>
            </a:r>
            <a:r>
              <a:rPr lang="pt-BR" sz="1200" dirty="0">
                <a:latin typeface="Century Gothic" panose="020B0502020202020204" pitchFamily="34" charset="0"/>
              </a:rPr>
              <a:t>. (2013)</a:t>
            </a:r>
          </a:p>
        </p:txBody>
      </p:sp>
      <p:grpSp>
        <p:nvGrpSpPr>
          <p:cNvPr id="13" name="Agrupar 12">
            <a:extLst>
              <a:ext uri="{FF2B5EF4-FFF2-40B4-BE49-F238E27FC236}">
                <a16:creationId xmlns:a16="http://schemas.microsoft.com/office/drawing/2014/main" id="{A01CF9A3-0820-0E65-4B0A-301FE22391BC}"/>
              </a:ext>
            </a:extLst>
          </p:cNvPr>
          <p:cNvGrpSpPr/>
          <p:nvPr/>
        </p:nvGrpSpPr>
        <p:grpSpPr>
          <a:xfrm>
            <a:off x="408512" y="4956599"/>
            <a:ext cx="11234472" cy="1153914"/>
            <a:chOff x="1986457" y="3868206"/>
            <a:chExt cx="10954936" cy="1839985"/>
          </a:xfrm>
        </p:grpSpPr>
        <p:sp>
          <p:nvSpPr>
            <p:cNvPr id="14" name="Retângulo: Cantos Arredondados 13">
              <a:extLst>
                <a:ext uri="{FF2B5EF4-FFF2-40B4-BE49-F238E27FC236}">
                  <a16:creationId xmlns:a16="http://schemas.microsoft.com/office/drawing/2014/main" id="{88680802-9BFB-4BAF-7250-5A8DCCA2506C}"/>
                </a:ext>
              </a:extLst>
            </p:cNvPr>
            <p:cNvSpPr/>
            <p:nvPr/>
          </p:nvSpPr>
          <p:spPr>
            <a:xfrm>
              <a:off x="1986457" y="3868206"/>
              <a:ext cx="10954936" cy="1839985"/>
            </a:xfrm>
            <a:prstGeom prst="round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5" name="CaixaDeTexto 14">
              <a:extLst>
                <a:ext uri="{FF2B5EF4-FFF2-40B4-BE49-F238E27FC236}">
                  <a16:creationId xmlns:a16="http://schemas.microsoft.com/office/drawing/2014/main" id="{C526FC95-87CD-CADF-EB7D-2CDA61287F62}"/>
                </a:ext>
              </a:extLst>
            </p:cNvPr>
            <p:cNvSpPr txBox="1"/>
            <p:nvPr/>
          </p:nvSpPr>
          <p:spPr>
            <a:xfrm>
              <a:off x="2274781" y="4040780"/>
              <a:ext cx="10390520" cy="1521381"/>
            </a:xfrm>
            <a:prstGeom prst="rect">
              <a:avLst/>
            </a:prstGeom>
            <a:noFill/>
          </p:spPr>
          <p:txBody>
            <a:bodyPr wrap="square" rtlCol="0">
              <a:spAutoFit/>
            </a:bodyPr>
            <a:lstStyle/>
            <a:p>
              <a:r>
                <a:rPr lang="pt-BR" sz="1400" dirty="0">
                  <a:solidFill>
                    <a:schemeClr val="bg1"/>
                  </a:solidFill>
                  <a:latin typeface="Century Gothic" panose="020B0502020202020204" pitchFamily="34" charset="0"/>
                </a:rPr>
                <a:t>Aprimoramento dos valores globais dos Estoques de C usam as taxas médias de sequestro de C e valores mínimos e máximos da área global para o ecossistema, de diferentes autores/fontes. Valores para Ervas Marinhas são pouco estudados. Os inventários globais dos ecossistemas possuem muita variação e são adicionados </a:t>
              </a:r>
              <a:r>
                <a:rPr lang="pt-BR" sz="1400" i="1" dirty="0">
                  <a:solidFill>
                    <a:schemeClr val="bg1"/>
                  </a:solidFill>
                  <a:latin typeface="Century Gothic" panose="020B0502020202020204" pitchFamily="34" charset="0"/>
                </a:rPr>
                <a:t>sites</a:t>
              </a:r>
              <a:r>
                <a:rPr lang="pt-BR" sz="1400" dirty="0">
                  <a:solidFill>
                    <a:schemeClr val="bg1"/>
                  </a:solidFill>
                  <a:latin typeface="Century Gothic" panose="020B0502020202020204" pitchFamily="34" charset="0"/>
                </a:rPr>
                <a:t> com melhorias nos mapeamentos.</a:t>
              </a:r>
            </a:p>
          </p:txBody>
        </p:sp>
      </p:grpSp>
    </p:spTree>
    <p:extLst>
      <p:ext uri="{BB962C8B-B14F-4D97-AF65-F5344CB8AC3E}">
        <p14:creationId xmlns:p14="http://schemas.microsoft.com/office/powerpoint/2010/main" val="337390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16" name="CaixaDeTexto 15">
            <a:extLst>
              <a:ext uri="{FF2B5EF4-FFF2-40B4-BE49-F238E27FC236}">
                <a16:creationId xmlns:a16="http://schemas.microsoft.com/office/drawing/2014/main" id="{5BF9B5CF-863E-A1C4-F8B7-DE36DC07E4F0}"/>
              </a:ext>
            </a:extLst>
          </p:cNvPr>
          <p:cNvSpPr txBox="1"/>
          <p:nvPr/>
        </p:nvSpPr>
        <p:spPr>
          <a:xfrm>
            <a:off x="1318977" y="96735"/>
            <a:ext cx="11077518" cy="954107"/>
          </a:xfrm>
          <a:prstGeom prst="rect">
            <a:avLst/>
          </a:prstGeom>
          <a:noFill/>
        </p:spPr>
        <p:txBody>
          <a:bodyPr wrap="square">
            <a:spAutoFit/>
          </a:bodyPr>
          <a:lstStyle/>
          <a:p>
            <a:r>
              <a:rPr lang="pt-BR" sz="2800" b="1" dirty="0">
                <a:solidFill>
                  <a:schemeClr val="accent5">
                    <a:lumMod val="50000"/>
                  </a:schemeClr>
                </a:solidFill>
                <a:latin typeface="Century Gothic" panose="020B0502020202020204" pitchFamily="34" charset="0"/>
                <a:ea typeface="Calibri" panose="020F0502020204030204" pitchFamily="34" charset="0"/>
              </a:rPr>
              <a:t>C</a:t>
            </a:r>
            <a:r>
              <a:rPr lang="pt-BR" sz="2800" b="1" kern="0" dirty="0">
                <a:solidFill>
                  <a:schemeClr val="accent5">
                    <a:lumMod val="50000"/>
                  </a:schemeClr>
                </a:solidFill>
                <a:effectLst/>
                <a:latin typeface="Century Gothic" panose="020B0502020202020204" pitchFamily="34" charset="0"/>
                <a:ea typeface="Times New Roman" panose="02020603050405020304" pitchFamily="18" charset="0"/>
                <a:cs typeface="Calibri" panose="020F0502020204030204" pitchFamily="34" charset="0"/>
              </a:rPr>
              <a:t>aptura e Armazenamento de Carbono nos Ecossistemas </a:t>
            </a:r>
            <a:r>
              <a:rPr lang="pt-BR" sz="2800" b="1" kern="0" dirty="0">
                <a:solidFill>
                  <a:schemeClr val="accent5">
                    <a:lumMod val="50000"/>
                  </a:schemeClr>
                </a:solidFill>
                <a:latin typeface="Century Gothic" panose="020B0502020202020204" pitchFamily="34" charset="0"/>
                <a:ea typeface="Times New Roman" panose="02020603050405020304" pitchFamily="18" charset="0"/>
                <a:cs typeface="Calibri" panose="020F0502020204030204" pitchFamily="34" charset="0"/>
              </a:rPr>
              <a:t>C</a:t>
            </a:r>
            <a:r>
              <a:rPr lang="pt-BR" sz="2800" b="1" kern="0" dirty="0">
                <a:solidFill>
                  <a:schemeClr val="accent5">
                    <a:lumMod val="50000"/>
                  </a:schemeClr>
                </a:solidFill>
                <a:effectLst/>
                <a:latin typeface="Century Gothic" panose="020B0502020202020204" pitchFamily="34" charset="0"/>
                <a:ea typeface="Times New Roman" panose="02020603050405020304" pitchFamily="18" charset="0"/>
                <a:cs typeface="Calibri" panose="020F0502020204030204" pitchFamily="34" charset="0"/>
              </a:rPr>
              <a:t>osteiros</a:t>
            </a:r>
            <a:r>
              <a:rPr lang="pt-BR" sz="2800" b="1" dirty="0">
                <a:solidFill>
                  <a:schemeClr val="accent5">
                    <a:lumMod val="50000"/>
                  </a:schemeClr>
                </a:solidFill>
                <a:latin typeface="Century Gothic" panose="020B0502020202020204" pitchFamily="34" charset="0"/>
                <a:ea typeface="Calibri" panose="020F0502020204030204" pitchFamily="34" charset="0"/>
              </a:rPr>
              <a:t> </a:t>
            </a:r>
            <a:endParaRPr lang="pt-BR" sz="2800" b="1" dirty="0">
              <a:solidFill>
                <a:schemeClr val="accent5">
                  <a:lumMod val="50000"/>
                </a:schemeClr>
              </a:solidFill>
            </a:endParaRPr>
          </a:p>
        </p:txBody>
      </p:sp>
      <p:sp>
        <p:nvSpPr>
          <p:cNvPr id="17" name="CaixaDeTexto 16">
            <a:extLst>
              <a:ext uri="{FF2B5EF4-FFF2-40B4-BE49-F238E27FC236}">
                <a16:creationId xmlns:a16="http://schemas.microsoft.com/office/drawing/2014/main" id="{8FF3E186-5D88-6A4C-823D-19DCC0E9D8BA}"/>
              </a:ext>
            </a:extLst>
          </p:cNvPr>
          <p:cNvSpPr txBox="1"/>
          <p:nvPr/>
        </p:nvSpPr>
        <p:spPr>
          <a:xfrm>
            <a:off x="1318977" y="1431617"/>
            <a:ext cx="11077518" cy="396199"/>
          </a:xfrm>
          <a:prstGeom prst="rect">
            <a:avLst/>
          </a:prstGeom>
          <a:noFill/>
        </p:spPr>
        <p:txBody>
          <a:bodyPr wrap="square">
            <a:spAutoFit/>
          </a:bodyPr>
          <a:lstStyle/>
          <a:p>
            <a:pPr lvl="0" algn="just">
              <a:lnSpc>
                <a:spcPct val="107000"/>
              </a:lnSpc>
              <a:spcBef>
                <a:spcPts val="600"/>
              </a:spcBef>
              <a:spcAft>
                <a:spcPts val="600"/>
              </a:spcAft>
              <a:buSzPts val="1000"/>
              <a:tabLst>
                <a:tab pos="457200" algn="l"/>
              </a:tabLst>
              <a:defRPr/>
            </a:pPr>
            <a:r>
              <a:rPr lang="pt-BR" sz="2000" kern="0" dirty="0">
                <a:solidFill>
                  <a:prstClr val="black"/>
                </a:solidFill>
                <a:latin typeface="Century Gothic" panose="020B0502020202020204" pitchFamily="34" charset="0"/>
                <a:cs typeface="Calibri" panose="020F0502020204030204" pitchFamily="34" charset="0"/>
              </a:rPr>
              <a:t>Em resumo...</a:t>
            </a:r>
            <a:endParaRPr lang="pt-BR" sz="2000" dirty="0">
              <a:latin typeface="Century Gothic" panose="020B0502020202020204" pitchFamily="34" charset="0"/>
            </a:endParaRPr>
          </a:p>
        </p:txBody>
      </p:sp>
      <p:graphicFrame>
        <p:nvGraphicFramePr>
          <p:cNvPr id="19" name="Tabela 18">
            <a:extLst>
              <a:ext uri="{FF2B5EF4-FFF2-40B4-BE49-F238E27FC236}">
                <a16:creationId xmlns:a16="http://schemas.microsoft.com/office/drawing/2014/main" id="{DADF3CDF-A620-7295-76A0-A04728B58A25}"/>
              </a:ext>
            </a:extLst>
          </p:cNvPr>
          <p:cNvGraphicFramePr>
            <a:graphicFrameLocks noGrp="1"/>
          </p:cNvGraphicFramePr>
          <p:nvPr>
            <p:extLst>
              <p:ext uri="{D42A27DB-BD31-4B8C-83A1-F6EECF244321}">
                <p14:modId xmlns:p14="http://schemas.microsoft.com/office/powerpoint/2010/main" val="1322017460"/>
              </p:ext>
            </p:extLst>
          </p:nvPr>
        </p:nvGraphicFramePr>
        <p:xfrm>
          <a:off x="3331779" y="1796032"/>
          <a:ext cx="5275755" cy="1942580"/>
        </p:xfrm>
        <a:graphic>
          <a:graphicData uri="http://schemas.openxmlformats.org/drawingml/2006/table">
            <a:tbl>
              <a:tblPr>
                <a:tableStyleId>{BC89EF96-8CEA-46FF-86C4-4CE0E7609802}</a:tableStyleId>
              </a:tblPr>
              <a:tblGrid>
                <a:gridCol w="2388696">
                  <a:extLst>
                    <a:ext uri="{9D8B030D-6E8A-4147-A177-3AD203B41FA5}">
                      <a16:colId xmlns:a16="http://schemas.microsoft.com/office/drawing/2014/main" val="4102095886"/>
                    </a:ext>
                  </a:extLst>
                </a:gridCol>
                <a:gridCol w="2887059">
                  <a:extLst>
                    <a:ext uri="{9D8B030D-6E8A-4147-A177-3AD203B41FA5}">
                      <a16:colId xmlns:a16="http://schemas.microsoft.com/office/drawing/2014/main" val="3337817665"/>
                    </a:ext>
                  </a:extLst>
                </a:gridCol>
              </a:tblGrid>
              <a:tr h="388516">
                <a:tc gridSpan="2">
                  <a:txBody>
                    <a:bodyPr/>
                    <a:lstStyle/>
                    <a:p>
                      <a:pPr algn="ctr" fontAlgn="ctr"/>
                      <a:r>
                        <a:rPr lang="pt-BR" sz="1800" b="1" u="none" strike="noStrike" dirty="0">
                          <a:solidFill>
                            <a:srgbClr val="000000"/>
                          </a:solidFill>
                          <a:effectLst/>
                        </a:rPr>
                        <a:t>Armazenamento de Carbono por Hectare:</a:t>
                      </a:r>
                      <a:endParaRPr lang="pt-BR" sz="18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pt-BR"/>
                    </a:p>
                  </a:txBody>
                  <a:tcPr/>
                </a:tc>
                <a:extLst>
                  <a:ext uri="{0D108BD9-81ED-4DB2-BD59-A6C34878D82A}">
                    <a16:rowId xmlns:a16="http://schemas.microsoft.com/office/drawing/2014/main" val="2394350613"/>
                  </a:ext>
                </a:extLst>
              </a:tr>
              <a:tr h="388516">
                <a:tc>
                  <a:txBody>
                    <a:bodyPr/>
                    <a:lstStyle/>
                    <a:p>
                      <a:pPr algn="ctr" fontAlgn="ctr">
                        <a:spcBef>
                          <a:spcPts val="600"/>
                        </a:spcBef>
                        <a:spcAft>
                          <a:spcPts val="600"/>
                        </a:spcAft>
                      </a:pPr>
                      <a:r>
                        <a:rPr lang="pt-BR" sz="1800" b="1" u="none" strike="noStrike" dirty="0">
                          <a:solidFill>
                            <a:srgbClr val="000000"/>
                          </a:solidFill>
                          <a:effectLst/>
                        </a:rPr>
                        <a:t>Manguezais</a:t>
                      </a:r>
                      <a:endParaRPr lang="pt-BR"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spcBef>
                          <a:spcPts val="600"/>
                        </a:spcBef>
                        <a:spcAft>
                          <a:spcPts val="600"/>
                        </a:spcAft>
                      </a:pPr>
                      <a:r>
                        <a:rPr lang="pt-BR" sz="1800" b="0" u="none" strike="noStrike" dirty="0">
                          <a:solidFill>
                            <a:srgbClr val="000000"/>
                          </a:solidFill>
                          <a:effectLst/>
                        </a:rPr>
                        <a:t>800 a 1200 </a:t>
                      </a:r>
                      <a:r>
                        <a:rPr lang="pt-BR" sz="1800" b="0" u="none" strike="noStrike" dirty="0" err="1">
                          <a:solidFill>
                            <a:srgbClr val="000000"/>
                          </a:solidFill>
                          <a:effectLst/>
                        </a:rPr>
                        <a:t>ton</a:t>
                      </a:r>
                      <a:r>
                        <a:rPr lang="pt-BR" sz="1800" b="0" u="none" strike="noStrike" dirty="0">
                          <a:solidFill>
                            <a:srgbClr val="000000"/>
                          </a:solidFill>
                          <a:effectLst/>
                        </a:rPr>
                        <a:t> C.ha</a:t>
                      </a:r>
                      <a:r>
                        <a:rPr lang="pt-BR" sz="1800" b="0" u="none" strike="noStrike" baseline="30000" dirty="0">
                          <a:solidFill>
                            <a:srgbClr val="000000"/>
                          </a:solidFill>
                          <a:effectLst/>
                        </a:rPr>
                        <a:t>-1</a:t>
                      </a:r>
                      <a:endParaRPr lang="pt-BR" sz="1800" b="0" i="0" u="none" strike="noStrike" baseline="30000"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1122631"/>
                  </a:ext>
                </a:extLst>
              </a:tr>
              <a:tr h="388516">
                <a:tc>
                  <a:txBody>
                    <a:bodyPr/>
                    <a:lstStyle/>
                    <a:p>
                      <a:pPr algn="ctr" fontAlgn="ctr">
                        <a:spcBef>
                          <a:spcPts val="600"/>
                        </a:spcBef>
                        <a:spcAft>
                          <a:spcPts val="600"/>
                        </a:spcAft>
                      </a:pPr>
                      <a:r>
                        <a:rPr lang="pt-BR" sz="1800" b="1" u="none" strike="noStrike" dirty="0">
                          <a:solidFill>
                            <a:srgbClr val="000000"/>
                          </a:solidFill>
                          <a:effectLst/>
                        </a:rPr>
                        <a:t>Marismas</a:t>
                      </a:r>
                      <a:endParaRPr lang="pt-BR"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spcBef>
                          <a:spcPts val="600"/>
                        </a:spcBef>
                        <a:spcAft>
                          <a:spcPts val="600"/>
                        </a:spcAft>
                      </a:pPr>
                      <a:r>
                        <a:rPr lang="pt-BR" sz="1800" b="0" u="none" strike="noStrike" dirty="0">
                          <a:solidFill>
                            <a:srgbClr val="000000"/>
                          </a:solidFill>
                          <a:effectLst/>
                        </a:rPr>
                        <a:t>200 a 500  </a:t>
                      </a:r>
                      <a:r>
                        <a:rPr lang="pt-BR" sz="1800" b="0" u="none" strike="noStrike" dirty="0" err="1">
                          <a:solidFill>
                            <a:srgbClr val="000000"/>
                          </a:solidFill>
                          <a:effectLst/>
                        </a:rPr>
                        <a:t>ton</a:t>
                      </a:r>
                      <a:r>
                        <a:rPr lang="pt-BR" sz="1800" b="0" u="none" strike="noStrike" dirty="0">
                          <a:solidFill>
                            <a:srgbClr val="000000"/>
                          </a:solidFill>
                          <a:effectLst/>
                        </a:rPr>
                        <a:t> C.ha</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89672370"/>
                  </a:ext>
                </a:extLst>
              </a:tr>
              <a:tr h="388516">
                <a:tc>
                  <a:txBody>
                    <a:bodyPr/>
                    <a:lstStyle/>
                    <a:p>
                      <a:pPr algn="ctr" fontAlgn="ctr">
                        <a:spcBef>
                          <a:spcPts val="600"/>
                        </a:spcBef>
                        <a:spcAft>
                          <a:spcPts val="600"/>
                        </a:spcAft>
                      </a:pPr>
                      <a:r>
                        <a:rPr lang="pt-BR" sz="1800" b="1" u="none" strike="noStrike" dirty="0">
                          <a:solidFill>
                            <a:srgbClr val="000000"/>
                          </a:solidFill>
                          <a:effectLst/>
                        </a:rPr>
                        <a:t>Pradarias Marinhas</a:t>
                      </a:r>
                      <a:endParaRPr lang="pt-BR"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spcBef>
                          <a:spcPts val="600"/>
                        </a:spcBef>
                        <a:spcAft>
                          <a:spcPts val="600"/>
                        </a:spcAft>
                      </a:pPr>
                      <a:r>
                        <a:rPr lang="pt-BR" sz="1800" b="0" u="none" strike="noStrike" dirty="0">
                          <a:solidFill>
                            <a:srgbClr val="000000"/>
                          </a:solidFill>
                          <a:effectLst/>
                        </a:rPr>
                        <a:t>50 a 150  </a:t>
                      </a:r>
                      <a:r>
                        <a:rPr lang="pt-BR" sz="1800" b="0" u="none" strike="noStrike" dirty="0" err="1">
                          <a:solidFill>
                            <a:srgbClr val="000000"/>
                          </a:solidFill>
                          <a:effectLst/>
                        </a:rPr>
                        <a:t>ton</a:t>
                      </a:r>
                      <a:r>
                        <a:rPr lang="pt-BR" sz="1800" b="0" u="none" strike="noStrike" dirty="0">
                          <a:solidFill>
                            <a:srgbClr val="000000"/>
                          </a:solidFill>
                          <a:effectLst/>
                        </a:rPr>
                        <a:t> C.ha</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58662654"/>
                  </a:ext>
                </a:extLst>
              </a:tr>
              <a:tr h="388516">
                <a:tc>
                  <a:txBody>
                    <a:bodyPr/>
                    <a:lstStyle/>
                    <a:p>
                      <a:pPr algn="ctr" fontAlgn="ctr">
                        <a:spcBef>
                          <a:spcPts val="600"/>
                        </a:spcBef>
                        <a:spcAft>
                          <a:spcPts val="600"/>
                        </a:spcAft>
                      </a:pPr>
                      <a:r>
                        <a:rPr lang="pt-BR" sz="1800" b="1" u="none" strike="noStrike">
                          <a:solidFill>
                            <a:srgbClr val="000000"/>
                          </a:solidFill>
                          <a:effectLst/>
                        </a:rPr>
                        <a:t>Florestas Tropicais</a:t>
                      </a:r>
                      <a:endParaRPr lang="pt-BR"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spcBef>
                          <a:spcPts val="600"/>
                        </a:spcBef>
                        <a:spcAft>
                          <a:spcPts val="600"/>
                        </a:spcAft>
                      </a:pPr>
                      <a:r>
                        <a:rPr lang="pt-BR" sz="1800" b="0" u="none" strike="noStrike" dirty="0">
                          <a:solidFill>
                            <a:srgbClr val="000000"/>
                          </a:solidFill>
                          <a:effectLst/>
                        </a:rPr>
                        <a:t>100 a 500  </a:t>
                      </a:r>
                      <a:r>
                        <a:rPr lang="pt-BR" sz="1800" b="0" u="none" strike="noStrike" dirty="0" err="1">
                          <a:solidFill>
                            <a:srgbClr val="000000"/>
                          </a:solidFill>
                          <a:effectLst/>
                        </a:rPr>
                        <a:t>ton</a:t>
                      </a:r>
                      <a:r>
                        <a:rPr lang="pt-BR" sz="1800" b="0" u="none" strike="noStrike" dirty="0">
                          <a:solidFill>
                            <a:srgbClr val="000000"/>
                          </a:solidFill>
                          <a:effectLst/>
                        </a:rPr>
                        <a:t> C.ha</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09947230"/>
                  </a:ext>
                </a:extLst>
              </a:tr>
            </a:tbl>
          </a:graphicData>
        </a:graphic>
      </p:graphicFrame>
      <p:graphicFrame>
        <p:nvGraphicFramePr>
          <p:cNvPr id="20" name="Tabela 19">
            <a:extLst>
              <a:ext uri="{FF2B5EF4-FFF2-40B4-BE49-F238E27FC236}">
                <a16:creationId xmlns:a16="http://schemas.microsoft.com/office/drawing/2014/main" id="{E0BE7D22-5902-2B55-8843-E9677368D299}"/>
              </a:ext>
            </a:extLst>
          </p:cNvPr>
          <p:cNvGraphicFramePr>
            <a:graphicFrameLocks noGrp="1"/>
          </p:cNvGraphicFramePr>
          <p:nvPr>
            <p:extLst>
              <p:ext uri="{D42A27DB-BD31-4B8C-83A1-F6EECF244321}">
                <p14:modId xmlns:p14="http://schemas.microsoft.com/office/powerpoint/2010/main" val="1637219544"/>
              </p:ext>
            </p:extLst>
          </p:nvPr>
        </p:nvGraphicFramePr>
        <p:xfrm>
          <a:off x="3331779" y="4071244"/>
          <a:ext cx="5275755" cy="2098328"/>
        </p:xfrm>
        <a:graphic>
          <a:graphicData uri="http://schemas.openxmlformats.org/drawingml/2006/table">
            <a:tbl>
              <a:tblPr>
                <a:tableStyleId>{BC89EF96-8CEA-46FF-86C4-4CE0E7609802}</a:tableStyleId>
              </a:tblPr>
              <a:tblGrid>
                <a:gridCol w="2054145">
                  <a:extLst>
                    <a:ext uri="{9D8B030D-6E8A-4147-A177-3AD203B41FA5}">
                      <a16:colId xmlns:a16="http://schemas.microsoft.com/office/drawing/2014/main" val="3893045986"/>
                    </a:ext>
                  </a:extLst>
                </a:gridCol>
                <a:gridCol w="3221610">
                  <a:extLst>
                    <a:ext uri="{9D8B030D-6E8A-4147-A177-3AD203B41FA5}">
                      <a16:colId xmlns:a16="http://schemas.microsoft.com/office/drawing/2014/main" val="3957046212"/>
                    </a:ext>
                  </a:extLst>
                </a:gridCol>
              </a:tblGrid>
              <a:tr h="368044">
                <a:tc gridSpan="2">
                  <a:txBody>
                    <a:bodyPr/>
                    <a:lstStyle/>
                    <a:p>
                      <a:pPr algn="ctr" fontAlgn="b"/>
                      <a:r>
                        <a:rPr lang="pt-BR" sz="1800" b="1" u="none" strike="noStrike" dirty="0">
                          <a:solidFill>
                            <a:srgbClr val="000000"/>
                          </a:solidFill>
                          <a:effectLst/>
                        </a:rPr>
                        <a:t>Capacidade de Sequestro de Carbono por Ano</a:t>
                      </a:r>
                      <a:endParaRPr lang="pt-BR" sz="18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pt-BR"/>
                    </a:p>
                  </a:txBody>
                  <a:tcPr/>
                </a:tc>
                <a:extLst>
                  <a:ext uri="{0D108BD9-81ED-4DB2-BD59-A6C34878D82A}">
                    <a16:rowId xmlns:a16="http://schemas.microsoft.com/office/drawing/2014/main" val="1013258514"/>
                  </a:ext>
                </a:extLst>
              </a:tr>
              <a:tr h="368044">
                <a:tc>
                  <a:txBody>
                    <a:bodyPr/>
                    <a:lstStyle/>
                    <a:p>
                      <a:pPr algn="ctr" fontAlgn="ctr"/>
                      <a:r>
                        <a:rPr lang="pt-BR" sz="1800" b="1" u="none" strike="noStrike" dirty="0">
                          <a:solidFill>
                            <a:srgbClr val="000000"/>
                          </a:solidFill>
                          <a:effectLst/>
                        </a:rPr>
                        <a:t>Manguezais</a:t>
                      </a:r>
                      <a:endParaRPr lang="pt-BR"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800" b="0" u="none" strike="noStrike" dirty="0">
                          <a:solidFill>
                            <a:srgbClr val="000000"/>
                          </a:solidFill>
                          <a:effectLst/>
                        </a:rPr>
                        <a:t>6 a 8 </a:t>
                      </a:r>
                      <a:r>
                        <a:rPr lang="pt-BR" sz="1800" b="0" u="none" strike="noStrike" dirty="0" err="1">
                          <a:solidFill>
                            <a:srgbClr val="000000"/>
                          </a:solidFill>
                          <a:effectLst/>
                        </a:rPr>
                        <a:t>ton</a:t>
                      </a:r>
                      <a:r>
                        <a:rPr lang="pt-BR" sz="1800" b="0" u="none" strike="noStrike" dirty="0">
                          <a:solidFill>
                            <a:srgbClr val="000000"/>
                          </a:solidFill>
                          <a:effectLst/>
                        </a:rPr>
                        <a:t> C. ha</a:t>
                      </a:r>
                      <a:r>
                        <a:rPr lang="pt-BR" sz="1800" b="0" u="none" strike="noStrike" baseline="30000" dirty="0">
                          <a:solidFill>
                            <a:srgbClr val="000000"/>
                          </a:solidFill>
                          <a:effectLst/>
                        </a:rPr>
                        <a:t>-1.</a:t>
                      </a:r>
                      <a:r>
                        <a:rPr lang="pt-BR" sz="1800" b="0" u="none" strike="noStrike" dirty="0">
                          <a:solidFill>
                            <a:srgbClr val="000000"/>
                          </a:solidFill>
                          <a:effectLst/>
                        </a:rPr>
                        <a:t>ano</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88749341"/>
                  </a:ext>
                </a:extLst>
              </a:tr>
              <a:tr h="368044">
                <a:tc>
                  <a:txBody>
                    <a:bodyPr/>
                    <a:lstStyle/>
                    <a:p>
                      <a:pPr algn="ctr" fontAlgn="ctr"/>
                      <a:r>
                        <a:rPr lang="pt-BR" sz="1800" b="1" u="none" strike="noStrike" dirty="0">
                          <a:solidFill>
                            <a:srgbClr val="000000"/>
                          </a:solidFill>
                          <a:effectLst/>
                        </a:rPr>
                        <a:t>Marismas</a:t>
                      </a:r>
                      <a:endParaRPr lang="pt-BR"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800" b="0" u="none" strike="noStrike" dirty="0">
                          <a:solidFill>
                            <a:srgbClr val="000000"/>
                          </a:solidFill>
                          <a:effectLst/>
                        </a:rPr>
                        <a:t>1 a 2 </a:t>
                      </a:r>
                      <a:r>
                        <a:rPr lang="pt-BR" sz="1800" b="0" u="none" strike="noStrike" dirty="0" err="1">
                          <a:solidFill>
                            <a:srgbClr val="000000"/>
                          </a:solidFill>
                          <a:effectLst/>
                        </a:rPr>
                        <a:t>ton</a:t>
                      </a:r>
                      <a:r>
                        <a:rPr lang="pt-BR" sz="1800" b="0" u="none" strike="noStrike" dirty="0">
                          <a:solidFill>
                            <a:srgbClr val="000000"/>
                          </a:solidFill>
                          <a:effectLst/>
                        </a:rPr>
                        <a:t> C. ha</a:t>
                      </a:r>
                      <a:r>
                        <a:rPr lang="pt-BR" sz="1800" b="0" u="none" strike="noStrike" baseline="30000" dirty="0">
                          <a:solidFill>
                            <a:srgbClr val="000000"/>
                          </a:solidFill>
                          <a:effectLst/>
                        </a:rPr>
                        <a:t>-1.</a:t>
                      </a:r>
                      <a:r>
                        <a:rPr lang="pt-BR" sz="1800" b="0" u="none" strike="noStrike" dirty="0">
                          <a:solidFill>
                            <a:srgbClr val="000000"/>
                          </a:solidFill>
                          <a:effectLst/>
                        </a:rPr>
                        <a:t>ano</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45092287"/>
                  </a:ext>
                </a:extLst>
              </a:tr>
              <a:tr h="626152">
                <a:tc>
                  <a:txBody>
                    <a:bodyPr/>
                    <a:lstStyle/>
                    <a:p>
                      <a:pPr algn="ctr" fontAlgn="ctr"/>
                      <a:r>
                        <a:rPr lang="pt-BR" sz="1800" b="1" u="none" strike="noStrike">
                          <a:solidFill>
                            <a:srgbClr val="000000"/>
                          </a:solidFill>
                          <a:effectLst/>
                        </a:rPr>
                        <a:t>Pradarias Marinhas</a:t>
                      </a:r>
                      <a:endParaRPr lang="pt-BR"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800" b="0" u="none" strike="noStrike" dirty="0">
                          <a:solidFill>
                            <a:srgbClr val="000000"/>
                          </a:solidFill>
                          <a:effectLst/>
                        </a:rPr>
                        <a:t>0,2 a 1 </a:t>
                      </a:r>
                      <a:r>
                        <a:rPr lang="pt-BR" sz="1800" b="0" u="none" strike="noStrike" dirty="0" err="1">
                          <a:solidFill>
                            <a:srgbClr val="000000"/>
                          </a:solidFill>
                          <a:effectLst/>
                        </a:rPr>
                        <a:t>ton</a:t>
                      </a:r>
                      <a:r>
                        <a:rPr lang="pt-BR" sz="1800" b="0" u="none" strike="noStrike" dirty="0">
                          <a:solidFill>
                            <a:srgbClr val="000000"/>
                          </a:solidFill>
                          <a:effectLst/>
                        </a:rPr>
                        <a:t> C. ha</a:t>
                      </a:r>
                      <a:r>
                        <a:rPr lang="pt-BR" sz="1800" b="0" u="none" strike="noStrike" baseline="30000" dirty="0">
                          <a:solidFill>
                            <a:srgbClr val="000000"/>
                          </a:solidFill>
                          <a:effectLst/>
                        </a:rPr>
                        <a:t>-1.</a:t>
                      </a:r>
                      <a:r>
                        <a:rPr lang="pt-BR" sz="1800" b="0" u="none" strike="noStrike" dirty="0">
                          <a:solidFill>
                            <a:srgbClr val="000000"/>
                          </a:solidFill>
                          <a:effectLst/>
                        </a:rPr>
                        <a:t>ano</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29782137"/>
                  </a:ext>
                </a:extLst>
              </a:tr>
              <a:tr h="368044">
                <a:tc>
                  <a:txBody>
                    <a:bodyPr/>
                    <a:lstStyle/>
                    <a:p>
                      <a:pPr algn="ctr" fontAlgn="ctr"/>
                      <a:r>
                        <a:rPr lang="pt-BR" sz="1800" b="1" u="none" strike="noStrike">
                          <a:solidFill>
                            <a:srgbClr val="000000"/>
                          </a:solidFill>
                          <a:effectLst/>
                        </a:rPr>
                        <a:t>Florestas Tropicais</a:t>
                      </a:r>
                      <a:endParaRPr lang="pt-BR"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800" b="0" u="none" strike="noStrike" dirty="0">
                          <a:solidFill>
                            <a:srgbClr val="000000"/>
                          </a:solidFill>
                          <a:effectLst/>
                        </a:rPr>
                        <a:t>1 a 3 </a:t>
                      </a:r>
                      <a:r>
                        <a:rPr lang="pt-BR" sz="1800" b="0" u="none" strike="noStrike" dirty="0" err="1">
                          <a:solidFill>
                            <a:srgbClr val="000000"/>
                          </a:solidFill>
                          <a:effectLst/>
                        </a:rPr>
                        <a:t>ton</a:t>
                      </a:r>
                      <a:r>
                        <a:rPr lang="pt-BR" sz="1800" b="0" u="none" strike="noStrike" dirty="0">
                          <a:solidFill>
                            <a:srgbClr val="000000"/>
                          </a:solidFill>
                          <a:effectLst/>
                        </a:rPr>
                        <a:t> C. ha</a:t>
                      </a:r>
                      <a:r>
                        <a:rPr lang="pt-BR" sz="1800" b="0" u="none" strike="noStrike" baseline="30000" dirty="0">
                          <a:solidFill>
                            <a:srgbClr val="000000"/>
                          </a:solidFill>
                          <a:effectLst/>
                        </a:rPr>
                        <a:t>-1.</a:t>
                      </a:r>
                      <a:r>
                        <a:rPr lang="pt-BR" sz="1800" b="0" u="none" strike="noStrike" dirty="0">
                          <a:solidFill>
                            <a:srgbClr val="000000"/>
                          </a:solidFill>
                          <a:effectLst/>
                        </a:rPr>
                        <a:t>ano</a:t>
                      </a:r>
                      <a:r>
                        <a:rPr lang="pt-BR" sz="1800" b="0" u="none" strike="noStrike" baseline="30000"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23834966"/>
                  </a:ext>
                </a:extLst>
              </a:tr>
            </a:tbl>
          </a:graphicData>
        </a:graphic>
      </p:graphicFrame>
    </p:spTree>
    <p:extLst>
      <p:ext uri="{BB962C8B-B14F-4D97-AF65-F5344CB8AC3E}">
        <p14:creationId xmlns:p14="http://schemas.microsoft.com/office/powerpoint/2010/main" val="3921558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3" name="Espaço Reservado para Conteúdo 2"/>
          <p:cNvSpPr>
            <a:spLocks noGrp="1"/>
          </p:cNvSpPr>
          <p:nvPr>
            <p:ph idx="1"/>
          </p:nvPr>
        </p:nvSpPr>
        <p:spPr>
          <a:xfrm>
            <a:off x="5160579" y="1048709"/>
            <a:ext cx="6813331" cy="3281553"/>
          </a:xfrm>
        </p:spPr>
        <p:txBody>
          <a:bodyPr>
            <a:normAutofit/>
          </a:bodyPr>
          <a:lstStyle/>
          <a:p>
            <a:pPr algn="just">
              <a:buFont typeface="Wingdings" panose="05000000000000000000" pitchFamily="2" charset="2"/>
              <a:buChar char="§"/>
            </a:pPr>
            <a:r>
              <a:rPr lang="pt-BR" sz="2400" dirty="0">
                <a:latin typeface="Century Gothic" panose="020B0502020202020204" pitchFamily="34" charset="0"/>
              </a:rPr>
              <a:t>Estimativas quanto a extensão, mapeamentos e inventários por ecossistema;</a:t>
            </a:r>
          </a:p>
          <a:p>
            <a:pPr algn="just">
              <a:buFont typeface="Wingdings" panose="05000000000000000000" pitchFamily="2" charset="2"/>
              <a:buChar char="§"/>
            </a:pPr>
            <a:r>
              <a:rPr lang="pt-BR" sz="2400" dirty="0">
                <a:latin typeface="Century Gothic" panose="020B0502020202020204" pitchFamily="34" charset="0"/>
              </a:rPr>
              <a:t>Quantidades locais/</a:t>
            </a:r>
            <a:r>
              <a:rPr lang="pt-BR" sz="2400" i="1" dirty="0">
                <a:latin typeface="Century Gothic" panose="020B0502020202020204" pitchFamily="34" charset="0"/>
              </a:rPr>
              <a:t>sites</a:t>
            </a:r>
            <a:r>
              <a:rPr lang="pt-BR" sz="2400" dirty="0">
                <a:latin typeface="Century Gothic" panose="020B0502020202020204" pitchFamily="34" charset="0"/>
              </a:rPr>
              <a:t>/fontes utilizados</a:t>
            </a:r>
          </a:p>
          <a:p>
            <a:pPr algn="just">
              <a:buFont typeface="Wingdings" panose="05000000000000000000" pitchFamily="2" charset="2"/>
              <a:buChar char="§"/>
            </a:pPr>
            <a:r>
              <a:rPr lang="pt-BR" sz="2400" dirty="0">
                <a:latin typeface="Century Gothic" panose="020B0502020202020204" pitchFamily="34" charset="0"/>
              </a:rPr>
              <a:t> Alta variabilidade dos ecossistemas </a:t>
            </a:r>
            <a:r>
              <a:rPr lang="pt-BR" sz="1800" dirty="0">
                <a:latin typeface="Century Gothic" panose="020B0502020202020204" pitchFamily="34" charset="0"/>
              </a:rPr>
              <a:t>- clima, aporte de rios, alturas e proporção de biomassa, diferenças entre as feições dentro dos manguezais, idades do ecossistema, compartimento estudado (biomassa, serra pilheira, solo) etc...</a:t>
            </a:r>
          </a:p>
        </p:txBody>
      </p:sp>
      <p:sp>
        <p:nvSpPr>
          <p:cNvPr id="6" name="CaixaDeTexto 5">
            <a:extLst>
              <a:ext uri="{FF2B5EF4-FFF2-40B4-BE49-F238E27FC236}">
                <a16:creationId xmlns:a16="http://schemas.microsoft.com/office/drawing/2014/main" id="{C084BD02-636F-4839-0F39-32965F7F886E}"/>
              </a:ext>
            </a:extLst>
          </p:cNvPr>
          <p:cNvSpPr txBox="1"/>
          <p:nvPr/>
        </p:nvSpPr>
        <p:spPr>
          <a:xfrm>
            <a:off x="136635" y="1853888"/>
            <a:ext cx="5391806"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dirty="0"/>
              <a:t>2.  Incertezas e Desafios</a:t>
            </a:r>
          </a:p>
        </p:txBody>
      </p:sp>
      <p:sp>
        <p:nvSpPr>
          <p:cNvPr id="8" name="CaixaDeTexto 7">
            <a:extLst>
              <a:ext uri="{FF2B5EF4-FFF2-40B4-BE49-F238E27FC236}">
                <a16:creationId xmlns:a16="http://schemas.microsoft.com/office/drawing/2014/main" id="{E9B07A22-299A-ED54-7BC6-A01DA15515B1}"/>
              </a:ext>
            </a:extLst>
          </p:cNvPr>
          <p:cNvSpPr txBox="1"/>
          <p:nvPr/>
        </p:nvSpPr>
        <p:spPr>
          <a:xfrm>
            <a:off x="562304" y="4331785"/>
            <a:ext cx="11067390" cy="1938992"/>
          </a:xfrm>
          <a:prstGeom prst="rect">
            <a:avLst/>
          </a:prstGeom>
          <a:noFill/>
        </p:spPr>
        <p:txBody>
          <a:bodyPr wrap="square">
            <a:spAutoFit/>
          </a:bodyPr>
          <a:lstStyle/>
          <a:p>
            <a:r>
              <a:rPr lang="pt-BR" sz="2000" dirty="0">
                <a:latin typeface="Century Gothic" panose="020B0502020202020204" pitchFamily="34" charset="0"/>
              </a:rPr>
              <a:t>.... então a variabilidade e diversidade dos </a:t>
            </a:r>
            <a:r>
              <a:rPr lang="pt-BR" sz="2000" dirty="0" err="1">
                <a:latin typeface="Century Gothic" panose="020B0502020202020204" pitchFamily="34" charset="0"/>
              </a:rPr>
              <a:t>ECAs</a:t>
            </a:r>
            <a:r>
              <a:rPr lang="pt-BR" sz="2000" dirty="0">
                <a:latin typeface="Century Gothic" panose="020B0502020202020204" pitchFamily="34" charset="0"/>
              </a:rPr>
              <a:t> é grande e </a:t>
            </a:r>
            <a:r>
              <a:rPr lang="pt-BR" sz="2000" b="1" dirty="0">
                <a:latin typeface="Century Gothic" panose="020B0502020202020204" pitchFamily="34" charset="0"/>
              </a:rPr>
              <a:t>dificulta uma metodologia em escala global, que permita classifica-los do ponto de vista de função ecológica</a:t>
            </a:r>
          </a:p>
          <a:p>
            <a:endParaRPr lang="pt-BR" sz="2000" b="1" dirty="0">
              <a:latin typeface="Century Gothic" panose="020B0502020202020204" pitchFamily="34" charset="0"/>
            </a:endParaRPr>
          </a:p>
          <a:p>
            <a:pPr marL="342900" indent="-342900">
              <a:buFont typeface="Arial" panose="020B0604020202020204" pitchFamily="34" charset="0"/>
              <a:buChar char="•"/>
            </a:pPr>
            <a:r>
              <a:rPr lang="pt-BR" sz="2000" dirty="0">
                <a:latin typeface="Century Gothic" panose="020B0502020202020204" pitchFamily="34" charset="0"/>
              </a:rPr>
              <a:t>quais teriam maior ou menor capacidade de armazenamento?</a:t>
            </a:r>
          </a:p>
          <a:p>
            <a:pPr marL="342900" indent="-342900">
              <a:buFont typeface="Arial" panose="020B0604020202020204" pitchFamily="34" charset="0"/>
              <a:buChar char="•"/>
            </a:pPr>
            <a:r>
              <a:rPr lang="pt-BR" sz="2000" dirty="0">
                <a:latin typeface="Century Gothic" panose="020B0502020202020204" pitchFamily="34" charset="0"/>
              </a:rPr>
              <a:t>quais seriam maiores exportadores de nutrientes pro oceano? </a:t>
            </a:r>
          </a:p>
          <a:p>
            <a:r>
              <a:rPr lang="pt-BR" sz="2000" dirty="0">
                <a:latin typeface="Century Gothic" panose="020B0502020202020204" pitchFamily="34" charset="0"/>
              </a:rPr>
              <a:t>     etc..</a:t>
            </a:r>
          </a:p>
        </p:txBody>
      </p:sp>
      <p:cxnSp>
        <p:nvCxnSpPr>
          <p:cNvPr id="10" name="Conector reto 9">
            <a:extLst>
              <a:ext uri="{FF2B5EF4-FFF2-40B4-BE49-F238E27FC236}">
                <a16:creationId xmlns:a16="http://schemas.microsoft.com/office/drawing/2014/main" id="{03778645-DD43-4FED-EEE0-BD126AE47B16}"/>
              </a:ext>
            </a:extLst>
          </p:cNvPr>
          <p:cNvCxnSpPr/>
          <p:nvPr/>
        </p:nvCxnSpPr>
        <p:spPr>
          <a:xfrm>
            <a:off x="5160579" y="882869"/>
            <a:ext cx="0" cy="31951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23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2" y="124856"/>
            <a:ext cx="5391806"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dirty="0"/>
              <a:t>2.  Incertezas e Desafios</a:t>
            </a:r>
          </a:p>
        </p:txBody>
      </p:sp>
      <p:sp>
        <p:nvSpPr>
          <p:cNvPr id="10" name="CaixaDeTexto 9">
            <a:extLst>
              <a:ext uri="{FF2B5EF4-FFF2-40B4-BE49-F238E27FC236}">
                <a16:creationId xmlns:a16="http://schemas.microsoft.com/office/drawing/2014/main" id="{8BAE67F9-D117-CD16-7552-C499C11CB287}"/>
              </a:ext>
            </a:extLst>
          </p:cNvPr>
          <p:cNvSpPr txBox="1"/>
          <p:nvPr/>
        </p:nvSpPr>
        <p:spPr>
          <a:xfrm>
            <a:off x="245450" y="1267163"/>
            <a:ext cx="11547779" cy="1016304"/>
          </a:xfrm>
          <a:prstGeom prst="rect">
            <a:avLst/>
          </a:prstGeom>
          <a:noFill/>
        </p:spPr>
        <p:txBody>
          <a:bodyPr wrap="square">
            <a:spAutoFit/>
          </a:bodyPr>
          <a:lstStyle/>
          <a:p>
            <a:pPr lvl="0" algn="just">
              <a:lnSpc>
                <a:spcPct val="107000"/>
              </a:lnSpc>
              <a:spcBef>
                <a:spcPts val="600"/>
              </a:spcBef>
              <a:spcAft>
                <a:spcPts val="600"/>
              </a:spcAft>
            </a:pPr>
            <a:r>
              <a:rPr lang="pt-BR" sz="1600" b="1" kern="0" dirty="0">
                <a:effectLst/>
                <a:latin typeface="Century Gothic" panose="020B0502020202020204" pitchFamily="34" charset="0"/>
                <a:ea typeface="Times New Roman" panose="02020603050405020304" pitchFamily="18" charset="0"/>
                <a:cs typeface="Calibri" panose="020F0502020204030204" pitchFamily="34" charset="0"/>
              </a:rPr>
              <a:t>... quanto a dinâmica de Carbono Inorgânico..</a:t>
            </a:r>
          </a:p>
          <a:p>
            <a:pPr lvl="0" algn="just">
              <a:lnSpc>
                <a:spcPct val="107000"/>
              </a:lnSpc>
              <a:spcBef>
                <a:spcPts val="600"/>
              </a:spcBef>
              <a:spcAft>
                <a:spcPts val="600"/>
              </a:spcAft>
            </a:pP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Mesmo que os ECA sejam reservatórios significativos </a:t>
            </a:r>
            <a:r>
              <a:rPr lang="pt-BR" sz="1600" kern="0" dirty="0" err="1">
                <a:effectLst/>
                <a:latin typeface="Century Gothic" panose="020B0502020202020204" pitchFamily="34" charset="0"/>
                <a:ea typeface="Times New Roman" panose="02020603050405020304" pitchFamily="18" charset="0"/>
                <a:cs typeface="Calibri" panose="020F0502020204030204" pitchFamily="34" charset="0"/>
              </a:rPr>
              <a:t>Corg</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 dependendo a </a:t>
            </a:r>
            <a:r>
              <a:rPr lang="pt-BR" sz="1600" b="1" kern="0" dirty="0">
                <a:effectLst/>
                <a:latin typeface="Century Gothic" panose="020B0502020202020204" pitchFamily="34" charset="0"/>
                <a:ea typeface="Times New Roman" panose="02020603050405020304" pitchFamily="18" charset="0"/>
                <a:cs typeface="Calibri" panose="020F0502020204030204" pitchFamily="34" charset="0"/>
              </a:rPr>
              <a:t>dinâmica do </a:t>
            </a:r>
            <a:r>
              <a:rPr lang="pt-BR" sz="1600" b="1" kern="0" dirty="0" err="1">
                <a:effectLst/>
                <a:latin typeface="Century Gothic" panose="020B0502020202020204" pitchFamily="34" charset="0"/>
                <a:ea typeface="Times New Roman" panose="02020603050405020304" pitchFamily="18" charset="0"/>
                <a:cs typeface="Calibri" panose="020F0502020204030204" pitchFamily="34" charset="0"/>
              </a:rPr>
              <a:t>Corg</a:t>
            </a:r>
            <a:r>
              <a:rPr lang="pt-BR" sz="1600" b="1" kern="0" dirty="0">
                <a:effectLst/>
                <a:latin typeface="Century Gothic" panose="020B0502020202020204" pitchFamily="34" charset="0"/>
                <a:ea typeface="Times New Roman" panose="02020603050405020304" pitchFamily="18" charset="0"/>
                <a:cs typeface="Calibri" panose="020F0502020204030204" pitchFamily="34" charset="0"/>
              </a:rPr>
              <a:t> </a:t>
            </a:r>
            <a:r>
              <a:rPr lang="pt-BR" sz="1600" b="1" kern="0" dirty="0">
                <a:latin typeface="Century Gothic" panose="020B0502020202020204" pitchFamily="34" charset="0"/>
                <a:ea typeface="Times New Roman" panose="02020603050405020304" pitchFamily="18" charset="0"/>
                <a:cs typeface="Calibri" panose="020F0502020204030204" pitchFamily="34" charset="0"/>
              </a:rPr>
              <a:t>/ </a:t>
            </a:r>
            <a:r>
              <a:rPr lang="pt-BR" sz="1600" b="1" kern="0" dirty="0" err="1">
                <a:effectLst/>
                <a:latin typeface="Century Gothic" panose="020B0502020202020204" pitchFamily="34" charset="0"/>
                <a:ea typeface="Times New Roman" panose="02020603050405020304" pitchFamily="18" charset="0"/>
                <a:cs typeface="Calibri" panose="020F0502020204030204" pitchFamily="34" charset="0"/>
              </a:rPr>
              <a:t>Cinorg</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 eles também poderiam ser emissores líquidos de CO</a:t>
            </a:r>
            <a:r>
              <a:rPr lang="pt-BR" sz="1600" kern="0" baseline="-25000" dirty="0">
                <a:effectLst/>
                <a:latin typeface="Century Gothic" panose="020B0502020202020204" pitchFamily="34" charset="0"/>
                <a:ea typeface="Times New Roman" panose="02020603050405020304" pitchFamily="18" charset="0"/>
                <a:cs typeface="Calibri" panose="020F0502020204030204" pitchFamily="34" charset="0"/>
              </a:rPr>
              <a:t>2 </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para a </a:t>
            </a:r>
            <a:r>
              <a:rPr lang="pt-BR" sz="1600" kern="0" dirty="0" err="1">
                <a:effectLst/>
                <a:latin typeface="Century Gothic" panose="020B0502020202020204" pitchFamily="34" charset="0"/>
                <a:ea typeface="Times New Roman" panose="02020603050405020304" pitchFamily="18" charset="0"/>
                <a:cs typeface="Calibri" panose="020F0502020204030204" pitchFamily="34" charset="0"/>
              </a:rPr>
              <a:t>atm</a:t>
            </a:r>
            <a:endParaRPr lang="pt-BR" sz="1600" kern="0" dirty="0">
              <a:effectLst/>
              <a:latin typeface="Century Gothic" panose="020B0502020202020204" pitchFamily="34" charset="0"/>
              <a:ea typeface="Times New Roman" panose="02020603050405020304" pitchFamily="18" charset="0"/>
              <a:cs typeface="Calibri" panose="020F0502020204030204" pitchFamily="34" charset="0"/>
            </a:endParaRPr>
          </a:p>
        </p:txBody>
      </p:sp>
      <p:sp>
        <p:nvSpPr>
          <p:cNvPr id="12" name="CaixaDeTexto 11">
            <a:extLst>
              <a:ext uri="{FF2B5EF4-FFF2-40B4-BE49-F238E27FC236}">
                <a16:creationId xmlns:a16="http://schemas.microsoft.com/office/drawing/2014/main" id="{808F1F5D-8654-C5BE-C837-FE2EF43FE402}"/>
              </a:ext>
            </a:extLst>
          </p:cNvPr>
          <p:cNvSpPr txBox="1"/>
          <p:nvPr/>
        </p:nvSpPr>
        <p:spPr>
          <a:xfrm>
            <a:off x="1618593" y="6176231"/>
            <a:ext cx="10573407" cy="244234"/>
          </a:xfrm>
          <a:prstGeom prst="rect">
            <a:avLst/>
          </a:prstGeom>
          <a:noFill/>
        </p:spPr>
        <p:txBody>
          <a:bodyPr wrap="square">
            <a:spAutoFit/>
          </a:bodyPr>
          <a:lstStyle/>
          <a:p>
            <a:pPr algn="r">
              <a:lnSpc>
                <a:spcPct val="107000"/>
              </a:lnSpc>
              <a:spcBef>
                <a:spcPts val="600"/>
              </a:spcBef>
              <a:spcAft>
                <a:spcPts val="600"/>
              </a:spcAft>
            </a:pPr>
            <a:r>
              <a:rPr lang="en-US" sz="1000" kern="100" dirty="0">
                <a:effectLst/>
                <a:latin typeface="Century Gothic" panose="020B0502020202020204" pitchFamily="34" charset="0"/>
                <a:ea typeface="Calibri" panose="020F0502020204030204" pitchFamily="34" charset="0"/>
                <a:cs typeface="Calibri" panose="020F0502020204030204" pitchFamily="34" charset="0"/>
              </a:rPr>
              <a:t>Fontes: Maher &amp; Eyre (2012); </a:t>
            </a:r>
            <a:r>
              <a:rPr lang="en-US" sz="1000" kern="0" dirty="0" err="1">
                <a:effectLst/>
                <a:latin typeface="Century Gothic" panose="020B0502020202020204" pitchFamily="34" charset="0"/>
                <a:ea typeface="Times New Roman" panose="02020603050405020304" pitchFamily="18" charset="0"/>
                <a:cs typeface="Calibri" panose="020F0502020204030204" pitchFamily="34" charset="0"/>
              </a:rPr>
              <a:t>Regnier</a:t>
            </a:r>
            <a:r>
              <a:rPr lang="en-US" sz="1000" kern="0" dirty="0">
                <a:effectLst/>
                <a:latin typeface="Century Gothic" panose="020B0502020202020204" pitchFamily="34" charset="0"/>
                <a:ea typeface="Times New Roman" panose="02020603050405020304" pitchFamily="18" charset="0"/>
                <a:cs typeface="Calibri" panose="020F0502020204030204" pitchFamily="34" charset="0"/>
              </a:rPr>
              <a:t> </a:t>
            </a:r>
            <a:r>
              <a:rPr lang="en-US" sz="1000" i="1" kern="0" dirty="0">
                <a:effectLst/>
                <a:latin typeface="Century Gothic" panose="020B0502020202020204" pitchFamily="34" charset="0"/>
                <a:ea typeface="Times New Roman" panose="02020603050405020304" pitchFamily="18" charset="0"/>
                <a:cs typeface="Calibri" panose="020F0502020204030204" pitchFamily="34" charset="0"/>
              </a:rPr>
              <a:t>et al.</a:t>
            </a:r>
            <a:r>
              <a:rPr lang="en-US" sz="1000" kern="0" dirty="0">
                <a:effectLst/>
                <a:latin typeface="Century Gothic" panose="020B0502020202020204" pitchFamily="34" charset="0"/>
                <a:ea typeface="Times New Roman" panose="02020603050405020304" pitchFamily="18" charset="0"/>
                <a:cs typeface="Calibri" panose="020F0502020204030204" pitchFamily="34" charset="0"/>
              </a:rPr>
              <a:t> (2013); </a:t>
            </a:r>
            <a:r>
              <a:rPr lang="en-US" sz="1000" kern="100" dirty="0" err="1">
                <a:effectLst/>
                <a:latin typeface="Century Gothic" panose="020B0502020202020204" pitchFamily="34" charset="0"/>
                <a:ea typeface="Calibri" panose="020F0502020204030204" pitchFamily="34" charset="0"/>
                <a:cs typeface="Calibri" panose="020F0502020204030204" pitchFamily="34" charset="0"/>
              </a:rPr>
              <a:t>Tokoro</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a:t>
            </a:r>
            <a:r>
              <a:rPr lang="en-US" sz="1000" i="1" kern="100" dirty="0">
                <a:effectLst/>
                <a:latin typeface="Century Gothic" panose="020B0502020202020204" pitchFamily="34" charset="0"/>
                <a:ea typeface="Calibri" panose="020F0502020204030204" pitchFamily="34" charset="0"/>
                <a:cs typeface="Calibri" panose="020F0502020204030204" pitchFamily="34" charset="0"/>
              </a:rPr>
              <a:t>et al.</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(2014); </a:t>
            </a:r>
            <a:r>
              <a:rPr lang="en-US" sz="1000" kern="100" dirty="0" err="1">
                <a:effectLst/>
                <a:latin typeface="Century Gothic" panose="020B0502020202020204" pitchFamily="34" charset="0"/>
                <a:ea typeface="Calibri" panose="020F0502020204030204" pitchFamily="34" charset="0"/>
                <a:cs typeface="Calibri" panose="020F0502020204030204" pitchFamily="34" charset="0"/>
              </a:rPr>
              <a:t>Kuwae</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a:t>
            </a:r>
            <a:r>
              <a:rPr lang="en-US" sz="1000" i="1" kern="100" dirty="0">
                <a:effectLst/>
                <a:latin typeface="Century Gothic" panose="020B0502020202020204" pitchFamily="34" charset="0"/>
                <a:ea typeface="Calibri" panose="020F0502020204030204" pitchFamily="34" charset="0"/>
                <a:cs typeface="Calibri" panose="020F0502020204030204" pitchFamily="34" charset="0"/>
              </a:rPr>
              <a:t>et al.</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(2016); </a:t>
            </a:r>
            <a:r>
              <a:rPr lang="en-US" sz="1000" kern="100" dirty="0" err="1">
                <a:effectLst/>
                <a:latin typeface="Century Gothic" panose="020B0502020202020204" pitchFamily="34" charset="0"/>
                <a:ea typeface="Calibri" panose="020F0502020204030204" pitchFamily="34" charset="0"/>
                <a:cs typeface="Calibri" panose="020F0502020204030204" pitchFamily="34" charset="0"/>
              </a:rPr>
              <a:t>Macreadie</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a:t>
            </a:r>
            <a:r>
              <a:rPr lang="en-US" sz="1000" i="1" kern="100" dirty="0">
                <a:effectLst/>
                <a:latin typeface="Century Gothic" panose="020B0502020202020204" pitchFamily="34" charset="0"/>
                <a:ea typeface="Calibri" panose="020F0502020204030204" pitchFamily="34" charset="0"/>
                <a:cs typeface="Calibri" panose="020F0502020204030204" pitchFamily="34" charset="0"/>
              </a:rPr>
              <a:t>et al.</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(2017), (2021); Howard </a:t>
            </a:r>
            <a:r>
              <a:rPr lang="en-US" sz="1000" i="1" kern="100" dirty="0">
                <a:effectLst/>
                <a:latin typeface="Century Gothic" panose="020B0502020202020204" pitchFamily="34" charset="0"/>
                <a:ea typeface="Calibri" panose="020F0502020204030204" pitchFamily="34" charset="0"/>
                <a:cs typeface="Calibri" panose="020F0502020204030204" pitchFamily="34" charset="0"/>
              </a:rPr>
              <a:t>et al.</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(2017); </a:t>
            </a:r>
            <a:r>
              <a:rPr lang="en-US" sz="1000" kern="100" dirty="0" err="1">
                <a:effectLst/>
                <a:latin typeface="Century Gothic" panose="020B0502020202020204" pitchFamily="34" charset="0"/>
                <a:ea typeface="Calibri" panose="020F0502020204030204" pitchFamily="34" charset="0"/>
                <a:cs typeface="Calibri" panose="020F0502020204030204" pitchFamily="34" charset="0"/>
              </a:rPr>
              <a:t>Sardene</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a:t>
            </a:r>
            <a:r>
              <a:rPr lang="en-US" sz="1000" i="1" kern="100" dirty="0">
                <a:effectLst/>
                <a:latin typeface="Century Gothic" panose="020B0502020202020204" pitchFamily="34" charset="0"/>
                <a:ea typeface="Calibri" panose="020F0502020204030204" pitchFamily="34" charset="0"/>
                <a:cs typeface="Calibri" panose="020F0502020204030204" pitchFamily="34" charset="0"/>
              </a:rPr>
              <a:t>et al</a:t>
            </a:r>
            <a:r>
              <a:rPr lang="en-US" sz="1000" kern="100" dirty="0">
                <a:effectLst/>
                <a:latin typeface="Century Gothic" panose="020B0502020202020204" pitchFamily="34" charset="0"/>
                <a:ea typeface="Calibri" panose="020F0502020204030204" pitchFamily="34" charset="0"/>
                <a:cs typeface="Calibri" panose="020F0502020204030204" pitchFamily="34" charset="0"/>
              </a:rPr>
              <a:t>. (2019)</a:t>
            </a:r>
            <a:endParaRPr lang="pt-BR" sz="9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CaixaDeTexto 17">
            <a:extLst>
              <a:ext uri="{FF2B5EF4-FFF2-40B4-BE49-F238E27FC236}">
                <a16:creationId xmlns:a16="http://schemas.microsoft.com/office/drawing/2014/main" id="{05A983CC-F0A7-1F22-A1BA-C932E38C8E5A}"/>
              </a:ext>
            </a:extLst>
          </p:cNvPr>
          <p:cNvSpPr txBox="1"/>
          <p:nvPr/>
        </p:nvSpPr>
        <p:spPr>
          <a:xfrm>
            <a:off x="245449" y="2778876"/>
            <a:ext cx="11547780" cy="598818"/>
          </a:xfrm>
          <a:prstGeom prst="rect">
            <a:avLst/>
          </a:prstGeom>
          <a:no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o armazenamento de </a:t>
            </a:r>
            <a:r>
              <a:rPr kumimoji="0" lang="pt-BR" sz="1600" b="0" i="0" u="none" strike="noStrike" kern="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Corg</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não está diretamente relacionado com a remoção de CO</a:t>
            </a:r>
            <a:r>
              <a:rPr kumimoji="0" lang="pt-BR" sz="1600" b="0" i="0" u="none" strike="noStrike" kern="0" cap="none" spc="0" normalizeH="0" baseline="-2500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2 </a:t>
            </a:r>
            <a:r>
              <a:rPr kumimoji="0" lang="pt-BR" sz="1600" b="0" i="0" u="none" strike="noStrike" kern="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atm</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devido a </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coluna de água </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separa a </a:t>
            </a:r>
            <a:r>
              <a:rPr kumimoji="0" lang="pt-BR" sz="1600" b="0" i="0" u="none" strike="noStrike" kern="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atm</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dos sistemas bentônicos  </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&gt;&gt;</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a:t>
            </a:r>
            <a:r>
              <a:rPr kumimoji="0" lang="pt-BR" sz="160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é o caso para </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ecossistemas submersos de ervas marinhas </a:t>
            </a:r>
            <a:endPar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9" name="Espaço Reservado para Conteúdo 21" descr="Setas de divisa">
            <a:extLst>
              <a:ext uri="{FF2B5EF4-FFF2-40B4-BE49-F238E27FC236}">
                <a16:creationId xmlns:a16="http://schemas.microsoft.com/office/drawing/2014/main" id="{322DD2AC-6AC5-0069-F058-93F3D880842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rot="5400000">
            <a:off x="5762755" y="2339720"/>
            <a:ext cx="333244" cy="333244"/>
          </a:xfrm>
        </p:spPr>
      </p:pic>
      <p:sp>
        <p:nvSpPr>
          <p:cNvPr id="21" name="CaixaDeTexto 20">
            <a:extLst>
              <a:ext uri="{FF2B5EF4-FFF2-40B4-BE49-F238E27FC236}">
                <a16:creationId xmlns:a16="http://schemas.microsoft.com/office/drawing/2014/main" id="{36BF235A-6EB0-D659-00FA-7103925860C8}"/>
              </a:ext>
            </a:extLst>
          </p:cNvPr>
          <p:cNvSpPr txBox="1"/>
          <p:nvPr/>
        </p:nvSpPr>
        <p:spPr>
          <a:xfrm>
            <a:off x="245449" y="3797808"/>
            <a:ext cx="11547780" cy="892809"/>
          </a:xfrm>
          <a:prstGeom prst="rect">
            <a:avLst/>
          </a:prstGeom>
          <a:noFill/>
        </p:spPr>
        <p:txBody>
          <a:bodyPr wrap="square">
            <a:spAutoFit/>
          </a:bodyPr>
          <a:lstStyle/>
          <a:p>
            <a:pPr lvl="0" algn="just">
              <a:lnSpc>
                <a:spcPct val="107000"/>
              </a:lnSpc>
              <a:spcBef>
                <a:spcPts val="600"/>
              </a:spcBef>
              <a:spcAft>
                <a:spcPts val="600"/>
              </a:spcAft>
              <a:defRPr/>
            </a:pP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Existem lacunas científicas nos processos </a:t>
            </a:r>
            <a:r>
              <a:rPr lang="pt-BR" sz="1600" b="1" kern="0" dirty="0">
                <a:solidFill>
                  <a:prstClr val="black"/>
                </a:solidFill>
                <a:latin typeface="Century Gothic" panose="020B0502020202020204" pitchFamily="34" charset="0"/>
                <a:ea typeface="Times New Roman" panose="02020603050405020304" pitchFamily="18" charset="0"/>
                <a:cs typeface="Calibri" panose="020F0502020204030204" pitchFamily="34" charset="0"/>
              </a:rPr>
              <a:t>complexos </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biogeoquímicos </a:t>
            </a:r>
            <a:r>
              <a:rPr kumimoji="0" lang="pt-BR" sz="1600" b="1" i="0" u="none" strike="noStrike" kern="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inorgs</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e </a:t>
            </a:r>
            <a:r>
              <a:rPr kumimoji="0" lang="pt-BR" sz="1600" b="1" i="0" u="none" strike="noStrike" kern="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orgs</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que ocorrem na coluna d'água e determinam o funcionamento do sequestro de CO</a:t>
            </a:r>
            <a:r>
              <a:rPr kumimoji="0" lang="pt-BR" sz="1600" b="1" i="0" u="none" strike="noStrike" kern="0" cap="none" spc="0" normalizeH="0" baseline="-2500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2</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como no processo da </a:t>
            </a: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química do </a:t>
            </a:r>
            <a:r>
              <a:rPr lang="pt-BR" sz="1600" kern="100" dirty="0">
                <a:solidFill>
                  <a:prstClr val="black"/>
                </a:solidFill>
                <a:latin typeface="Century Gothic" panose="020B0502020202020204" pitchFamily="34" charset="0"/>
                <a:ea typeface="Calibri" panose="020F0502020204030204" pitchFamily="34" charset="0"/>
                <a:cs typeface="Calibri" panose="020F0502020204030204" pitchFamily="34" charset="0"/>
              </a:rPr>
              <a:t>Carbonatos de cálcio (CaCO</a:t>
            </a:r>
            <a:r>
              <a:rPr lang="pt-BR" sz="1600" kern="100" baseline="-25000" dirty="0">
                <a:solidFill>
                  <a:prstClr val="black"/>
                </a:solidFill>
                <a:latin typeface="Century Gothic" panose="020B0502020202020204" pitchFamily="34" charset="0"/>
                <a:ea typeface="Calibri" panose="020F0502020204030204" pitchFamily="34" charset="0"/>
                <a:cs typeface="Calibri" panose="020F0502020204030204" pitchFamily="34" charset="0"/>
              </a:rPr>
              <a:t>3</a:t>
            </a:r>
            <a:r>
              <a:rPr lang="pt-BR" sz="1600" kern="100" dirty="0">
                <a:solidFill>
                  <a:prstClr val="black"/>
                </a:solidFill>
                <a:latin typeface="Century Gothic" panose="020B0502020202020204" pitchFamily="34" charset="0"/>
                <a:ea typeface="Calibri" panose="020F0502020204030204" pitchFamily="34" charset="0"/>
                <a:cs typeface="Calibri" panose="020F0502020204030204" pitchFamily="34" charset="0"/>
              </a:rPr>
              <a:t>) que se acumulam nos sedimentos </a:t>
            </a: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dos </a:t>
            </a:r>
            <a:r>
              <a:rPr kumimoji="0" lang="pt-BR" sz="1600" b="0" i="0" u="none" strike="noStrike" kern="1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ECAs</a:t>
            </a:r>
            <a:endPar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CaixaDeTexto 22">
            <a:extLst>
              <a:ext uri="{FF2B5EF4-FFF2-40B4-BE49-F238E27FC236}">
                <a16:creationId xmlns:a16="http://schemas.microsoft.com/office/drawing/2014/main" id="{10A3F595-2CA3-E740-F619-452ED040C87E}"/>
              </a:ext>
            </a:extLst>
          </p:cNvPr>
          <p:cNvSpPr txBox="1"/>
          <p:nvPr/>
        </p:nvSpPr>
        <p:spPr>
          <a:xfrm>
            <a:off x="245449" y="5126062"/>
            <a:ext cx="11547780" cy="598818"/>
          </a:xfrm>
          <a:prstGeom prst="rect">
            <a:avLst/>
          </a:prstGeom>
          <a:no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A produção de CaCO</a:t>
            </a:r>
            <a:r>
              <a:rPr kumimoji="0" lang="pt-BR" sz="1600" b="0" i="0" u="none" strike="noStrike" kern="100" cap="none" spc="0" normalizeH="0" baseline="-2500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3</a:t>
            </a: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 emite CO</a:t>
            </a:r>
            <a:r>
              <a:rPr kumimoji="0" lang="pt-BR" sz="1600" b="0" i="0" u="none" strike="noStrike" kern="100" cap="none" spc="0" normalizeH="0" baseline="-2500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2</a:t>
            </a:r>
            <a:r>
              <a:rPr lang="pt-BR" sz="1600" kern="100" dirty="0">
                <a:solidFill>
                  <a:prstClr val="black"/>
                </a:solidFill>
                <a:latin typeface="Century Gothic" panose="020B0502020202020204" pitchFamily="34" charset="0"/>
                <a:ea typeface="Calibri" panose="020F0502020204030204" pitchFamily="34" charset="0"/>
                <a:cs typeface="Calibri" panose="020F0502020204030204" pitchFamily="34" charset="0"/>
              </a:rPr>
              <a:t> e </a:t>
            </a: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há preocupação de que isso possa compensar parcialmente o papel dos </a:t>
            </a:r>
            <a:r>
              <a:rPr kumimoji="0" lang="pt-BR" sz="1600" b="0" i="0" u="none" strike="noStrike" kern="1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ECAs</a:t>
            </a: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&gt;&gt;</a:t>
            </a:r>
            <a:r>
              <a:rPr kumimoji="0" lang="pt-BR" sz="16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 pode corresponder a uma compensação de </a:t>
            </a:r>
            <a:r>
              <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30% do sequestro líquido de CO</a:t>
            </a:r>
            <a:r>
              <a:rPr kumimoji="0" lang="pt-BR" sz="1600" b="1" i="0" u="none" strike="noStrike" kern="100" cap="none" spc="0" normalizeH="0" baseline="-2500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2</a:t>
            </a:r>
            <a:r>
              <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4" name="Espaço Reservado para Conteúdo 21" descr="Setas de divisa">
            <a:extLst>
              <a:ext uri="{FF2B5EF4-FFF2-40B4-BE49-F238E27FC236}">
                <a16:creationId xmlns:a16="http://schemas.microsoft.com/office/drawing/2014/main" id="{04CC3A09-29AF-65E0-107B-1D2C72F0A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762755" y="3407320"/>
            <a:ext cx="333244" cy="333244"/>
          </a:xfrm>
          <a:prstGeom prst="rect">
            <a:avLst/>
          </a:prstGeom>
        </p:spPr>
      </p:pic>
      <p:pic>
        <p:nvPicPr>
          <p:cNvPr id="25" name="Espaço Reservado para Conteúdo 21" descr="Setas de divisa">
            <a:extLst>
              <a:ext uri="{FF2B5EF4-FFF2-40B4-BE49-F238E27FC236}">
                <a16:creationId xmlns:a16="http://schemas.microsoft.com/office/drawing/2014/main" id="{E0DF6C9E-0EA2-64EF-50B4-2F34A83EE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764298" y="4754515"/>
            <a:ext cx="333244" cy="333244"/>
          </a:xfrm>
          <a:prstGeom prst="rect">
            <a:avLst/>
          </a:prstGeom>
        </p:spPr>
      </p:pic>
    </p:spTree>
    <p:extLst>
      <p:ext uri="{BB962C8B-B14F-4D97-AF65-F5344CB8AC3E}">
        <p14:creationId xmlns:p14="http://schemas.microsoft.com/office/powerpoint/2010/main" val="70899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1" y="124856"/>
            <a:ext cx="9052244"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sz="2800" dirty="0"/>
              <a:t>Outros ecossistemas costeiros e marinhos...</a:t>
            </a:r>
          </a:p>
        </p:txBody>
      </p:sp>
      <p:sp>
        <p:nvSpPr>
          <p:cNvPr id="5" name="CaixaDeTexto 4">
            <a:extLst>
              <a:ext uri="{FF2B5EF4-FFF2-40B4-BE49-F238E27FC236}">
                <a16:creationId xmlns:a16="http://schemas.microsoft.com/office/drawing/2014/main" id="{D7A9F1C0-6FDB-0614-7E9B-659FB379B064}"/>
              </a:ext>
            </a:extLst>
          </p:cNvPr>
          <p:cNvSpPr txBox="1"/>
          <p:nvPr/>
        </p:nvSpPr>
        <p:spPr>
          <a:xfrm>
            <a:off x="5055476" y="6003899"/>
            <a:ext cx="7062951" cy="400110"/>
          </a:xfrm>
          <a:prstGeom prst="rect">
            <a:avLst/>
          </a:prstGeom>
          <a:noFill/>
        </p:spPr>
        <p:txBody>
          <a:bodyPr wrap="square">
            <a:spAutoFit/>
          </a:bodyPr>
          <a:lstStyle/>
          <a:p>
            <a:pPr algn="r"/>
            <a:r>
              <a:rPr lang="pt-BR" sz="1000" dirty="0">
                <a:latin typeface="Century Gothic" panose="020B0502020202020204" pitchFamily="34" charset="0"/>
              </a:rPr>
              <a:t>Fontes: Hill et al. (2015); Krause-Jensen &amp; Duarte (2016); Guidi et al., 2016; Krause-Jensen et al. (2018);  Rossi et al. (2017) ; Rossi et al. (2019); </a:t>
            </a:r>
            <a:r>
              <a:rPr lang="pt-BR" sz="1000" dirty="0" err="1">
                <a:latin typeface="Century Gothic" panose="020B0502020202020204" pitchFamily="34" charset="0"/>
              </a:rPr>
              <a:t>Lovelock</a:t>
            </a:r>
            <a:r>
              <a:rPr lang="pt-BR" sz="1000" dirty="0">
                <a:latin typeface="Century Gothic" panose="020B0502020202020204" pitchFamily="34" charset="0"/>
              </a:rPr>
              <a:t> &amp; Duarte (2019); Ross et al. (2023) </a:t>
            </a:r>
          </a:p>
        </p:txBody>
      </p:sp>
      <p:sp>
        <p:nvSpPr>
          <p:cNvPr id="10" name="CaixaDeTexto 9">
            <a:extLst>
              <a:ext uri="{FF2B5EF4-FFF2-40B4-BE49-F238E27FC236}">
                <a16:creationId xmlns:a16="http://schemas.microsoft.com/office/drawing/2014/main" id="{2150ACE8-3F00-5739-B3CD-58E552D51740}"/>
              </a:ext>
            </a:extLst>
          </p:cNvPr>
          <p:cNvSpPr txBox="1"/>
          <p:nvPr/>
        </p:nvSpPr>
        <p:spPr>
          <a:xfrm>
            <a:off x="314782" y="1533975"/>
            <a:ext cx="8408804" cy="3494803"/>
          </a:xfrm>
          <a:prstGeom prst="rect">
            <a:avLst/>
          </a:prstGeom>
          <a:noFill/>
        </p:spPr>
        <p:txBody>
          <a:bodyPr wrap="square">
            <a:spAutoFit/>
          </a:bodyPr>
          <a:lstStyle/>
          <a:p>
            <a:pPr marL="285750" indent="-285750" algn="just">
              <a:lnSpc>
                <a:spcPct val="107000"/>
              </a:lnSpc>
              <a:spcBef>
                <a:spcPts val="600"/>
              </a:spcBef>
              <a:spcAft>
                <a:spcPts val="600"/>
              </a:spcAft>
              <a:buFont typeface="Wingdings" panose="05000000000000000000" pitchFamily="2" charset="2"/>
              <a:buChar char="§"/>
            </a:pPr>
            <a:r>
              <a:rPr lang="pt-BR" kern="0" dirty="0">
                <a:effectLst/>
                <a:latin typeface="Century Gothic" panose="020B0502020202020204" pitchFamily="34" charset="0"/>
                <a:ea typeface="Times New Roman" panose="02020603050405020304" pitchFamily="18" charset="0"/>
                <a:cs typeface="Calibri" panose="020F0502020204030204" pitchFamily="34" charset="0"/>
              </a:rPr>
              <a:t>Florestas</a:t>
            </a:r>
            <a:r>
              <a:rPr lang="pt-BR" kern="0" dirty="0">
                <a:latin typeface="Century Gothic" panose="020B0502020202020204" pitchFamily="34" charset="0"/>
                <a:ea typeface="Times New Roman" panose="02020603050405020304" pitchFamily="18" charset="0"/>
                <a:cs typeface="Calibri" panose="020F0502020204030204" pitchFamily="34" charset="0"/>
              </a:rPr>
              <a:t>/</a:t>
            </a:r>
            <a:r>
              <a:rPr lang="pt-BR" kern="0" dirty="0">
                <a:effectLst/>
                <a:latin typeface="Century Gothic" panose="020B0502020202020204" pitchFamily="34" charset="0"/>
                <a:ea typeface="Times New Roman" panose="02020603050405020304" pitchFamily="18" charset="0"/>
                <a:cs typeface="Calibri" panose="020F0502020204030204" pitchFamily="34" charset="0"/>
              </a:rPr>
              <a:t>bancos de macroalgas e recifes de corais ainda não são incluídos nos ECA, principalmente devido as lacunas no conhecimento sobre esses ciclos e fluxo de carbono, </a:t>
            </a:r>
            <a:r>
              <a:rPr lang="pt-BR" kern="0" dirty="0">
                <a:latin typeface="Century Gothic" panose="020B0502020202020204" pitchFamily="34" charset="0"/>
                <a:ea typeface="Times New Roman" panose="02020603050405020304" pitchFamily="18" charset="0"/>
                <a:cs typeface="Calibri" panose="020F0502020204030204" pitchFamily="34" charset="0"/>
              </a:rPr>
              <a:t>e </a:t>
            </a:r>
            <a:r>
              <a:rPr lang="pt-BR" kern="0" dirty="0">
                <a:effectLst/>
                <a:latin typeface="Century Gothic" panose="020B0502020202020204" pitchFamily="34" charset="0"/>
                <a:ea typeface="Times New Roman" panose="02020603050405020304" pitchFamily="18" charset="0"/>
                <a:cs typeface="Calibri" panose="020F0502020204030204" pitchFamily="34" charset="0"/>
              </a:rPr>
              <a:t>entre os compartimentos</a:t>
            </a:r>
            <a:endParaRPr lang="pt-BR"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 typeface="Wingdings" panose="05000000000000000000" pitchFamily="2" charset="2"/>
              <a:buChar char="§"/>
            </a:pPr>
            <a:r>
              <a:rPr lang="pt-BR" kern="0" dirty="0">
                <a:effectLst/>
                <a:latin typeface="Century Gothic" panose="020B0502020202020204" pitchFamily="34" charset="0"/>
                <a:ea typeface="Times New Roman" panose="02020603050405020304" pitchFamily="18" charset="0"/>
                <a:cs typeface="Calibri" panose="020F0502020204030204" pitchFamily="34" charset="0"/>
              </a:rPr>
              <a:t>Entretanto, estudos recentes consideraram que as macroalgas marinhas também contribuem para o sequestro global de CA, atuando como doadoras de C para outros ecossistemas</a:t>
            </a:r>
          </a:p>
          <a:p>
            <a:pPr marL="285750" indent="-285750" algn="just">
              <a:lnSpc>
                <a:spcPct val="107000"/>
              </a:lnSpc>
              <a:spcBef>
                <a:spcPts val="600"/>
              </a:spcBef>
              <a:spcAft>
                <a:spcPts val="600"/>
              </a:spcAft>
              <a:buFont typeface="Wingdings" panose="05000000000000000000" pitchFamily="2" charset="2"/>
              <a:buChar char="§"/>
            </a:pPr>
            <a:r>
              <a:rPr lang="pt-BR" kern="100" dirty="0">
                <a:effectLst/>
                <a:latin typeface="Century Gothic" panose="020B0502020202020204" pitchFamily="34" charset="0"/>
                <a:ea typeface="Calibri" panose="020F0502020204030204" pitchFamily="34" charset="0"/>
                <a:cs typeface="Times New Roman" panose="02020603050405020304" pitchFamily="18" charset="0"/>
              </a:rPr>
              <a:t>Estimativas iniciais da quantidade de C capturado seria comparável com os outros ecossistemas de CA</a:t>
            </a:r>
          </a:p>
          <a:p>
            <a:pPr marL="285750" indent="-285750" algn="just">
              <a:lnSpc>
                <a:spcPct val="107000"/>
              </a:lnSpc>
              <a:spcBef>
                <a:spcPts val="600"/>
              </a:spcBef>
              <a:spcAft>
                <a:spcPts val="600"/>
              </a:spcAft>
              <a:buFont typeface="Wingdings" panose="05000000000000000000" pitchFamily="2" charset="2"/>
              <a:buChar char="§"/>
            </a:pPr>
            <a:r>
              <a:rPr lang="pt-BR" kern="100" dirty="0">
                <a:effectLst/>
                <a:latin typeface="Century Gothic" panose="020B0502020202020204" pitchFamily="34" charset="0"/>
                <a:ea typeface="Calibri" panose="020F0502020204030204" pitchFamily="34" charset="0"/>
                <a:cs typeface="Times New Roman" panose="02020603050405020304" pitchFamily="18" charset="0"/>
              </a:rPr>
              <a:t>Mas o armazenamento de longo prazo não é completamente compreendido</a:t>
            </a:r>
          </a:p>
        </p:txBody>
      </p:sp>
      <p:pic>
        <p:nvPicPr>
          <p:cNvPr id="11" name="Imagem 10">
            <a:extLst>
              <a:ext uri="{FF2B5EF4-FFF2-40B4-BE49-F238E27FC236}">
                <a16:creationId xmlns:a16="http://schemas.microsoft.com/office/drawing/2014/main" id="{9686D395-BCD0-FAFF-9EB4-095B7597B056}"/>
              </a:ext>
            </a:extLst>
          </p:cNvPr>
          <p:cNvPicPr>
            <a:picLocks noChangeAspect="1"/>
          </p:cNvPicPr>
          <p:nvPr/>
        </p:nvPicPr>
        <p:blipFill>
          <a:blip r:embed="rId3"/>
          <a:stretch>
            <a:fillRect/>
          </a:stretch>
        </p:blipFill>
        <p:spPr>
          <a:xfrm>
            <a:off x="9160315" y="1084435"/>
            <a:ext cx="2716903" cy="4689129"/>
          </a:xfrm>
          <a:prstGeom prst="rect">
            <a:avLst/>
          </a:prstGeom>
        </p:spPr>
      </p:pic>
    </p:spTree>
    <p:extLst>
      <p:ext uri="{BB962C8B-B14F-4D97-AF65-F5344CB8AC3E}">
        <p14:creationId xmlns:p14="http://schemas.microsoft.com/office/powerpoint/2010/main" val="157747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1" y="124856"/>
            <a:ext cx="9052244"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sz="2800" dirty="0"/>
              <a:t>Outros ecossistemas costeiros e marinhos...</a:t>
            </a:r>
          </a:p>
        </p:txBody>
      </p:sp>
      <p:grpSp>
        <p:nvGrpSpPr>
          <p:cNvPr id="8" name="Agrupar 7">
            <a:extLst>
              <a:ext uri="{FF2B5EF4-FFF2-40B4-BE49-F238E27FC236}">
                <a16:creationId xmlns:a16="http://schemas.microsoft.com/office/drawing/2014/main" id="{652E1EC8-4DDD-4934-1813-BA88E8C45D8C}"/>
              </a:ext>
            </a:extLst>
          </p:cNvPr>
          <p:cNvGrpSpPr/>
          <p:nvPr/>
        </p:nvGrpSpPr>
        <p:grpSpPr>
          <a:xfrm>
            <a:off x="7953913" y="1587061"/>
            <a:ext cx="3870224" cy="4098262"/>
            <a:chOff x="7953913" y="1587061"/>
            <a:chExt cx="3870224" cy="4098262"/>
          </a:xfrm>
        </p:grpSpPr>
        <p:pic>
          <p:nvPicPr>
            <p:cNvPr id="2" name="Imagem 1">
              <a:extLst>
                <a:ext uri="{FF2B5EF4-FFF2-40B4-BE49-F238E27FC236}">
                  <a16:creationId xmlns:a16="http://schemas.microsoft.com/office/drawing/2014/main" id="{C4ED5EC9-C7DC-6DAA-6F32-CAF561E5071D}"/>
                </a:ext>
              </a:extLst>
            </p:cNvPr>
            <p:cNvPicPr>
              <a:picLocks noChangeAspect="1"/>
            </p:cNvPicPr>
            <p:nvPr/>
          </p:nvPicPr>
          <p:blipFill>
            <a:blip r:embed="rId3"/>
            <a:stretch>
              <a:fillRect/>
            </a:stretch>
          </p:blipFill>
          <p:spPr>
            <a:xfrm>
              <a:off x="7953913" y="1587061"/>
              <a:ext cx="3754421" cy="3852041"/>
            </a:xfrm>
            <a:prstGeom prst="rect">
              <a:avLst/>
            </a:prstGeom>
          </p:spPr>
        </p:pic>
        <p:sp>
          <p:nvSpPr>
            <p:cNvPr id="7" name="CaixaDeTexto 6">
              <a:extLst>
                <a:ext uri="{FF2B5EF4-FFF2-40B4-BE49-F238E27FC236}">
                  <a16:creationId xmlns:a16="http://schemas.microsoft.com/office/drawing/2014/main" id="{02262929-1482-A269-115D-B064FF2343FA}"/>
                </a:ext>
              </a:extLst>
            </p:cNvPr>
            <p:cNvSpPr txBox="1"/>
            <p:nvPr/>
          </p:nvSpPr>
          <p:spPr>
            <a:xfrm>
              <a:off x="8069716" y="5439102"/>
              <a:ext cx="3754421" cy="246221"/>
            </a:xfrm>
            <a:prstGeom prst="rect">
              <a:avLst/>
            </a:prstGeom>
            <a:noFill/>
          </p:spPr>
          <p:txBody>
            <a:bodyPr wrap="square">
              <a:spAutoFit/>
            </a:bodyPr>
            <a:lstStyle/>
            <a:p>
              <a:pPr algn="r"/>
              <a:r>
                <a:rPr lang="pt-BR" sz="1000" dirty="0">
                  <a:latin typeface="Century Gothic" panose="020B0502020202020204" pitchFamily="34" charset="0"/>
                </a:rPr>
                <a:t>Ilustração: Ross </a:t>
              </a:r>
              <a:r>
                <a:rPr lang="pt-BR" sz="1000" i="1" dirty="0">
                  <a:latin typeface="Century Gothic" panose="020B0502020202020204" pitchFamily="34" charset="0"/>
                </a:rPr>
                <a:t>et al</a:t>
              </a:r>
              <a:r>
                <a:rPr lang="pt-BR" sz="1000" dirty="0">
                  <a:latin typeface="Century Gothic" panose="020B0502020202020204" pitchFamily="34" charset="0"/>
                </a:rPr>
                <a:t>. (2023) </a:t>
              </a:r>
            </a:p>
          </p:txBody>
        </p:sp>
      </p:grpSp>
      <p:sp>
        <p:nvSpPr>
          <p:cNvPr id="5" name="CaixaDeTexto 4">
            <a:extLst>
              <a:ext uri="{FF2B5EF4-FFF2-40B4-BE49-F238E27FC236}">
                <a16:creationId xmlns:a16="http://schemas.microsoft.com/office/drawing/2014/main" id="{D7A9F1C0-6FDB-0614-7E9B-659FB379B064}"/>
              </a:ext>
            </a:extLst>
          </p:cNvPr>
          <p:cNvSpPr txBox="1"/>
          <p:nvPr/>
        </p:nvSpPr>
        <p:spPr>
          <a:xfrm>
            <a:off x="5055476" y="5948644"/>
            <a:ext cx="7062951" cy="400110"/>
          </a:xfrm>
          <a:prstGeom prst="rect">
            <a:avLst/>
          </a:prstGeom>
          <a:noFill/>
        </p:spPr>
        <p:txBody>
          <a:bodyPr wrap="square">
            <a:spAutoFit/>
          </a:bodyPr>
          <a:lstStyle/>
          <a:p>
            <a:pPr algn="r"/>
            <a:r>
              <a:rPr lang="pt-BR" sz="1000" dirty="0">
                <a:latin typeface="Century Gothic" panose="020B0502020202020204" pitchFamily="34" charset="0"/>
              </a:rPr>
              <a:t>Fontes: Hill et al. (2015); Krause-Jensen &amp; Duarte (2016); Guidi et al., 2016; Krause-Jensen et al. (2018);  Rossi et al. (2017) ; Rossi et al. (2019); </a:t>
            </a:r>
            <a:r>
              <a:rPr lang="pt-BR" sz="1000" dirty="0" err="1">
                <a:latin typeface="Century Gothic" panose="020B0502020202020204" pitchFamily="34" charset="0"/>
              </a:rPr>
              <a:t>Lovelock</a:t>
            </a:r>
            <a:r>
              <a:rPr lang="pt-BR" sz="1000" dirty="0">
                <a:latin typeface="Century Gothic" panose="020B0502020202020204" pitchFamily="34" charset="0"/>
              </a:rPr>
              <a:t> &amp; Duarte (2019); Ross et al. (2023) </a:t>
            </a:r>
          </a:p>
        </p:txBody>
      </p:sp>
      <p:sp>
        <p:nvSpPr>
          <p:cNvPr id="10" name="CaixaDeTexto 9">
            <a:extLst>
              <a:ext uri="{FF2B5EF4-FFF2-40B4-BE49-F238E27FC236}">
                <a16:creationId xmlns:a16="http://schemas.microsoft.com/office/drawing/2014/main" id="{2150ACE8-3F00-5739-B3CD-58E552D51740}"/>
              </a:ext>
            </a:extLst>
          </p:cNvPr>
          <p:cNvSpPr txBox="1"/>
          <p:nvPr/>
        </p:nvSpPr>
        <p:spPr>
          <a:xfrm>
            <a:off x="483666" y="1418621"/>
            <a:ext cx="6894786" cy="4235968"/>
          </a:xfrm>
          <a:prstGeom prst="rect">
            <a:avLst/>
          </a:prstGeom>
          <a:noFill/>
        </p:spPr>
        <p:txBody>
          <a:bodyPr wrap="square">
            <a:spAutoFit/>
          </a:bodyPr>
          <a:lstStyle/>
          <a:p>
            <a:pPr algn="just">
              <a:lnSpc>
                <a:spcPct val="107000"/>
              </a:lnSpc>
              <a:spcBef>
                <a:spcPts val="600"/>
              </a:spcBef>
              <a:spcAft>
                <a:spcPts val="600"/>
              </a:spcAft>
            </a:pPr>
            <a:r>
              <a:rPr lang="pt-BR" sz="1600" kern="100" dirty="0">
                <a:effectLst/>
                <a:latin typeface="Century Gothic" panose="020B0502020202020204" pitchFamily="34" charset="0"/>
                <a:ea typeface="Calibri" panose="020F0502020204030204" pitchFamily="34" charset="0"/>
                <a:cs typeface="Calibri" panose="020F0502020204030204" pitchFamily="34" charset="0"/>
              </a:rPr>
              <a:t>... e permanecem incertezas quanto à quantificação do impacto líquido da exportação de C </a:t>
            </a:r>
            <a:r>
              <a:rPr lang="pt-BR" sz="1600" b="1" kern="100" dirty="0">
                <a:effectLst/>
                <a:latin typeface="Century Gothic" panose="020B0502020202020204" pitchFamily="34" charset="0"/>
                <a:ea typeface="Calibri" panose="020F0502020204030204" pitchFamily="34" charset="0"/>
                <a:cs typeface="Calibri" panose="020F0502020204030204" pitchFamily="34" charset="0"/>
              </a:rPr>
              <a:t>quando se trata de restauração e cultivo de algas marinhas</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a:t>
            </a:r>
          </a:p>
          <a:p>
            <a:pPr algn="just">
              <a:lnSpc>
                <a:spcPct val="107000"/>
              </a:lnSpc>
              <a:spcBef>
                <a:spcPts val="600"/>
              </a:spcBef>
              <a:spcAft>
                <a:spcPts val="600"/>
              </a:spcAft>
            </a:pPr>
            <a:r>
              <a:rPr lang="pt-BR" sz="1600" kern="100" dirty="0">
                <a:effectLst/>
                <a:latin typeface="Century Gothic" panose="020B0502020202020204" pitchFamily="34" charset="0"/>
                <a:ea typeface="Calibri" panose="020F0502020204030204" pitchFamily="34" charset="0"/>
                <a:cs typeface="Calibri" panose="020F0502020204030204" pitchFamily="34" charset="0"/>
              </a:rPr>
              <a:t>Existem 4 categorias em que as algas marinhas foram sugeridas para serem usadas para mitigação das mudanças climáticas: </a:t>
            </a:r>
          </a:p>
          <a:p>
            <a:pPr marL="685800" lvl="1" indent="-228600" algn="just">
              <a:lnSpc>
                <a:spcPct val="107000"/>
              </a:lnSpc>
              <a:spcBef>
                <a:spcPts val="600"/>
              </a:spcBef>
              <a:spcAft>
                <a:spcPts val="600"/>
              </a:spcAft>
              <a:buAutoNum type="arabicParenR"/>
            </a:pPr>
            <a:r>
              <a:rPr lang="pt-BR" sz="1400" b="1" kern="100" dirty="0">
                <a:effectLst/>
                <a:latin typeface="Century Gothic" panose="020B0502020202020204" pitchFamily="34" charset="0"/>
                <a:ea typeface="Calibri" panose="020F0502020204030204" pitchFamily="34" charset="0"/>
                <a:cs typeface="Calibri" panose="020F0502020204030204" pitchFamily="34" charset="0"/>
              </a:rPr>
              <a:t>proteger e restaurar florestas nativas de algas marinhas, com potenciais co-benefícios;</a:t>
            </a:r>
          </a:p>
          <a:p>
            <a:pPr marL="685800" lvl="1" indent="-228600" algn="just">
              <a:lnSpc>
                <a:spcPct val="107000"/>
              </a:lnSpc>
              <a:spcBef>
                <a:spcPts val="600"/>
              </a:spcBef>
              <a:spcAft>
                <a:spcPts val="600"/>
              </a:spcAft>
              <a:buAutoNum type="arabicParenR"/>
            </a:pPr>
            <a:r>
              <a:rPr lang="pt-BR" sz="1400" b="1" kern="100" dirty="0">
                <a:effectLst/>
                <a:latin typeface="Century Gothic" panose="020B0502020202020204" pitchFamily="34" charset="0"/>
                <a:ea typeface="Calibri" panose="020F0502020204030204" pitchFamily="34" charset="0"/>
                <a:cs typeface="Calibri" panose="020F0502020204030204" pitchFamily="34" charset="0"/>
              </a:rPr>
              <a:t>expandir a aquicultura sustentável de algas marinhas costeiras;</a:t>
            </a:r>
          </a:p>
          <a:p>
            <a:pPr marL="685800" lvl="1" indent="-228600" algn="just">
              <a:lnSpc>
                <a:spcPct val="107000"/>
              </a:lnSpc>
              <a:spcBef>
                <a:spcPts val="600"/>
              </a:spcBef>
              <a:spcAft>
                <a:spcPts val="600"/>
              </a:spcAft>
              <a:buAutoNum type="arabicParenR"/>
            </a:pPr>
            <a:r>
              <a:rPr lang="pt-BR" sz="1400" b="1" kern="100" dirty="0">
                <a:effectLst/>
                <a:latin typeface="Century Gothic" panose="020B0502020202020204" pitchFamily="34" charset="0"/>
                <a:ea typeface="Calibri" panose="020F0502020204030204" pitchFamily="34" charset="0"/>
                <a:cs typeface="Calibri" panose="020F0502020204030204" pitchFamily="34" charset="0"/>
              </a:rPr>
              <a:t>compensar as emissões de CO</a:t>
            </a:r>
            <a:r>
              <a:rPr lang="pt-BR" sz="1400" b="1" kern="100" baseline="-25000" dirty="0">
                <a:effectLst/>
                <a:latin typeface="Century Gothic" panose="020B0502020202020204" pitchFamily="34" charset="0"/>
                <a:ea typeface="Calibri" panose="020F0502020204030204" pitchFamily="34" charset="0"/>
                <a:cs typeface="Calibri" panose="020F0502020204030204" pitchFamily="34" charset="0"/>
              </a:rPr>
              <a:t>2</a:t>
            </a:r>
            <a:r>
              <a:rPr lang="pt-BR" sz="1400" b="1" kern="100" dirty="0">
                <a:effectLst/>
                <a:latin typeface="Century Gothic" panose="020B0502020202020204" pitchFamily="34" charset="0"/>
                <a:ea typeface="Calibri" panose="020F0502020204030204" pitchFamily="34" charset="0"/>
                <a:cs typeface="Calibri" panose="020F0502020204030204" pitchFamily="34" charset="0"/>
              </a:rPr>
              <a:t> industrial usando produtos de algas marinhas </a:t>
            </a:r>
            <a:r>
              <a:rPr lang="pt-BR" sz="1400" kern="100" dirty="0">
                <a:effectLst/>
                <a:latin typeface="Century Gothic" panose="020B0502020202020204" pitchFamily="34" charset="0"/>
                <a:ea typeface="Calibri" panose="020F0502020204030204" pitchFamily="34" charset="0"/>
                <a:cs typeface="Calibri" panose="020F0502020204030204" pitchFamily="34" charset="0"/>
              </a:rPr>
              <a:t>&gt;&gt; mas a pegada de carbono e o potencial de redução de emissões permanecem não quantificados para a maioria dos produtos de algas marinhas; </a:t>
            </a:r>
          </a:p>
          <a:p>
            <a:pPr marL="685800" lvl="1" indent="-228600" algn="just">
              <a:lnSpc>
                <a:spcPct val="107000"/>
              </a:lnSpc>
              <a:spcBef>
                <a:spcPts val="600"/>
              </a:spcBef>
              <a:spcAft>
                <a:spcPts val="600"/>
              </a:spcAft>
              <a:buAutoNum type="arabicParenR"/>
            </a:pPr>
            <a:r>
              <a:rPr lang="pt-BR" sz="1400" b="1" kern="100" dirty="0">
                <a:effectLst/>
                <a:latin typeface="Century Gothic" panose="020B0502020202020204" pitchFamily="34" charset="0"/>
                <a:ea typeface="Calibri" panose="020F0502020204030204" pitchFamily="34" charset="0"/>
                <a:cs typeface="Calibri" panose="020F0502020204030204" pitchFamily="34" charset="0"/>
              </a:rPr>
              <a:t>cultivar propositalmente depósitos </a:t>
            </a:r>
            <a:r>
              <a:rPr lang="pt-BR" sz="1400" kern="100" dirty="0">
                <a:effectLst/>
                <a:latin typeface="Century Gothic" panose="020B0502020202020204" pitchFamily="34" charset="0"/>
                <a:ea typeface="Calibri" panose="020F0502020204030204" pitchFamily="34" charset="0"/>
                <a:cs typeface="Calibri" panose="020F0502020204030204" pitchFamily="34" charset="0"/>
              </a:rPr>
              <a:t>de algas marinhas no fundo do mar para sequestrar CO</a:t>
            </a:r>
            <a:r>
              <a:rPr lang="pt-BR" sz="1400" kern="100" baseline="-25000" dirty="0">
                <a:effectLst/>
                <a:latin typeface="Century Gothic" panose="020B0502020202020204" pitchFamily="34" charset="0"/>
                <a:ea typeface="Calibri" panose="020F0502020204030204" pitchFamily="34" charset="0"/>
                <a:cs typeface="Calibri" panose="020F0502020204030204" pitchFamily="34" charset="0"/>
              </a:rPr>
              <a:t>2</a:t>
            </a:r>
            <a:r>
              <a:rPr lang="pt-BR" sz="1400" kern="100" baseline="-25000" dirty="0">
                <a:latin typeface="Century Gothic" panose="020B0502020202020204" pitchFamily="34" charset="0"/>
                <a:ea typeface="Calibri" panose="020F0502020204030204" pitchFamily="34" charset="0"/>
                <a:cs typeface="Calibri" panose="020F0502020204030204" pitchFamily="34" charset="0"/>
              </a:rPr>
              <a:t>  </a:t>
            </a:r>
            <a:r>
              <a:rPr lang="pt-BR" sz="1400" dirty="0">
                <a:effectLst/>
                <a:latin typeface="Century Gothic" panose="020B0502020202020204" pitchFamily="34" charset="0"/>
                <a:ea typeface="Calibri" panose="020F0502020204030204" pitchFamily="34" charset="0"/>
              </a:rPr>
              <a:t>&gt;&gt; preocupações ecológicas</a:t>
            </a:r>
            <a:endParaRPr lang="pt-BR" sz="14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308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1" y="124856"/>
            <a:ext cx="9052244"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sz="2800" dirty="0"/>
              <a:t>Outros ecossistemas costeiros e marinhos...</a:t>
            </a:r>
          </a:p>
        </p:txBody>
      </p:sp>
      <p:grpSp>
        <p:nvGrpSpPr>
          <p:cNvPr id="8" name="Agrupar 7">
            <a:extLst>
              <a:ext uri="{FF2B5EF4-FFF2-40B4-BE49-F238E27FC236}">
                <a16:creationId xmlns:a16="http://schemas.microsoft.com/office/drawing/2014/main" id="{652E1EC8-4DDD-4934-1813-BA88E8C45D8C}"/>
              </a:ext>
            </a:extLst>
          </p:cNvPr>
          <p:cNvGrpSpPr/>
          <p:nvPr/>
        </p:nvGrpSpPr>
        <p:grpSpPr>
          <a:xfrm>
            <a:off x="7953913" y="1587061"/>
            <a:ext cx="3870224" cy="4098262"/>
            <a:chOff x="7953913" y="1587061"/>
            <a:chExt cx="3870224" cy="4098262"/>
          </a:xfrm>
        </p:grpSpPr>
        <p:pic>
          <p:nvPicPr>
            <p:cNvPr id="2" name="Imagem 1">
              <a:extLst>
                <a:ext uri="{FF2B5EF4-FFF2-40B4-BE49-F238E27FC236}">
                  <a16:creationId xmlns:a16="http://schemas.microsoft.com/office/drawing/2014/main" id="{C4ED5EC9-C7DC-6DAA-6F32-CAF561E5071D}"/>
                </a:ext>
              </a:extLst>
            </p:cNvPr>
            <p:cNvPicPr>
              <a:picLocks noChangeAspect="1"/>
            </p:cNvPicPr>
            <p:nvPr/>
          </p:nvPicPr>
          <p:blipFill>
            <a:blip r:embed="rId3"/>
            <a:stretch>
              <a:fillRect/>
            </a:stretch>
          </p:blipFill>
          <p:spPr>
            <a:xfrm>
              <a:off x="7953913" y="1587061"/>
              <a:ext cx="3754421" cy="3852041"/>
            </a:xfrm>
            <a:prstGeom prst="rect">
              <a:avLst/>
            </a:prstGeom>
          </p:spPr>
        </p:pic>
        <p:sp>
          <p:nvSpPr>
            <p:cNvPr id="7" name="CaixaDeTexto 6">
              <a:extLst>
                <a:ext uri="{FF2B5EF4-FFF2-40B4-BE49-F238E27FC236}">
                  <a16:creationId xmlns:a16="http://schemas.microsoft.com/office/drawing/2014/main" id="{02262929-1482-A269-115D-B064FF2343FA}"/>
                </a:ext>
              </a:extLst>
            </p:cNvPr>
            <p:cNvSpPr txBox="1"/>
            <p:nvPr/>
          </p:nvSpPr>
          <p:spPr>
            <a:xfrm>
              <a:off x="8069716" y="5439102"/>
              <a:ext cx="3754421" cy="246221"/>
            </a:xfrm>
            <a:prstGeom prst="rect">
              <a:avLst/>
            </a:prstGeom>
            <a:noFill/>
          </p:spPr>
          <p:txBody>
            <a:bodyPr wrap="square">
              <a:spAutoFit/>
            </a:bodyPr>
            <a:lstStyle/>
            <a:p>
              <a:pPr algn="r"/>
              <a:r>
                <a:rPr lang="pt-BR" sz="1000" dirty="0">
                  <a:latin typeface="Century Gothic" panose="020B0502020202020204" pitchFamily="34" charset="0"/>
                </a:rPr>
                <a:t>Ilustração: Ross </a:t>
              </a:r>
              <a:r>
                <a:rPr lang="pt-BR" sz="1000" i="1" dirty="0">
                  <a:latin typeface="Century Gothic" panose="020B0502020202020204" pitchFamily="34" charset="0"/>
                </a:rPr>
                <a:t>et al</a:t>
              </a:r>
              <a:r>
                <a:rPr lang="pt-BR" sz="1000" dirty="0">
                  <a:latin typeface="Century Gothic" panose="020B0502020202020204" pitchFamily="34" charset="0"/>
                </a:rPr>
                <a:t>. (2023) </a:t>
              </a:r>
            </a:p>
          </p:txBody>
        </p:sp>
      </p:grpSp>
      <p:sp>
        <p:nvSpPr>
          <p:cNvPr id="5" name="CaixaDeTexto 4">
            <a:extLst>
              <a:ext uri="{FF2B5EF4-FFF2-40B4-BE49-F238E27FC236}">
                <a16:creationId xmlns:a16="http://schemas.microsoft.com/office/drawing/2014/main" id="{D7A9F1C0-6FDB-0614-7E9B-659FB379B064}"/>
              </a:ext>
            </a:extLst>
          </p:cNvPr>
          <p:cNvSpPr txBox="1"/>
          <p:nvPr/>
        </p:nvSpPr>
        <p:spPr>
          <a:xfrm>
            <a:off x="5055476" y="6015305"/>
            <a:ext cx="7062951" cy="400110"/>
          </a:xfrm>
          <a:prstGeom prst="rect">
            <a:avLst/>
          </a:prstGeom>
          <a:noFill/>
        </p:spPr>
        <p:txBody>
          <a:bodyPr wrap="square">
            <a:spAutoFit/>
          </a:bodyPr>
          <a:lstStyle/>
          <a:p>
            <a:pPr algn="r"/>
            <a:r>
              <a:rPr lang="pt-BR" sz="1000" dirty="0">
                <a:latin typeface="Century Gothic" panose="020B0502020202020204" pitchFamily="34" charset="0"/>
              </a:rPr>
              <a:t>Fontes: Hill et al. (2015); Krause-Jensen &amp; Duarte (2016); Guidi et al., 2016; Krause-Jensen et al. (2018);  Rossi et al. (2017) ; Rossi et al. (2019); </a:t>
            </a:r>
            <a:r>
              <a:rPr lang="pt-BR" sz="1000" dirty="0" err="1">
                <a:latin typeface="Century Gothic" panose="020B0502020202020204" pitchFamily="34" charset="0"/>
              </a:rPr>
              <a:t>Lovelock</a:t>
            </a:r>
            <a:r>
              <a:rPr lang="pt-BR" sz="1000" dirty="0">
                <a:latin typeface="Century Gothic" panose="020B0502020202020204" pitchFamily="34" charset="0"/>
              </a:rPr>
              <a:t> &amp; Duarte (2019); Ross et al. (2023) </a:t>
            </a:r>
          </a:p>
        </p:txBody>
      </p:sp>
      <p:sp>
        <p:nvSpPr>
          <p:cNvPr id="9" name="CaixaDeTexto 8">
            <a:extLst>
              <a:ext uri="{FF2B5EF4-FFF2-40B4-BE49-F238E27FC236}">
                <a16:creationId xmlns:a16="http://schemas.microsoft.com/office/drawing/2014/main" id="{98E0275D-04F8-66E1-C647-0F228B996CC6}"/>
              </a:ext>
            </a:extLst>
          </p:cNvPr>
          <p:cNvSpPr txBox="1"/>
          <p:nvPr/>
        </p:nvSpPr>
        <p:spPr>
          <a:xfrm>
            <a:off x="112058" y="1648377"/>
            <a:ext cx="7589267" cy="3958776"/>
          </a:xfrm>
          <a:prstGeom prst="rect">
            <a:avLst/>
          </a:prstGeom>
          <a:noFill/>
        </p:spPr>
        <p:txBody>
          <a:bodyPr wrap="square">
            <a:spAutoFit/>
          </a:bodyPr>
          <a:lstStyle/>
          <a:p>
            <a:pPr marL="285750" indent="-285750" algn="just">
              <a:lnSpc>
                <a:spcPct val="107000"/>
              </a:lnSpc>
              <a:spcBef>
                <a:spcPts val="600"/>
              </a:spcBef>
              <a:spcAft>
                <a:spcPts val="600"/>
              </a:spcAft>
              <a:buFont typeface="Wingdings" panose="05000000000000000000" pitchFamily="2" charset="2"/>
              <a:buChar char="§"/>
            </a:pPr>
            <a:r>
              <a:rPr lang="pt-BR" sz="1600" kern="100" dirty="0">
                <a:effectLst/>
                <a:latin typeface="Century Gothic" panose="020B0502020202020204" pitchFamily="34" charset="0"/>
                <a:ea typeface="Calibri" panose="020F0502020204030204" pitchFamily="34" charset="0"/>
                <a:cs typeface="Calibri" panose="020F0502020204030204" pitchFamily="34" charset="0"/>
              </a:rPr>
              <a:t>Embora haja um interesse crescente em promover o sequestro por algas marinhas, </a:t>
            </a:r>
            <a:r>
              <a:rPr lang="pt-BR" sz="1600" b="1" kern="100" dirty="0">
                <a:effectLst/>
                <a:latin typeface="Century Gothic" panose="020B0502020202020204" pitchFamily="34" charset="0"/>
                <a:ea typeface="Calibri" panose="020F0502020204030204" pitchFamily="34" charset="0"/>
                <a:cs typeface="Calibri" panose="020F0502020204030204" pitchFamily="34" charset="0"/>
              </a:rPr>
              <a:t>as metodologias estão sendo aprimoradas, padronizadas e verificadas</a:t>
            </a:r>
            <a:r>
              <a:rPr lang="pt-BR" sz="1600" b="1" kern="100" dirty="0">
                <a:latin typeface="Century Gothic" panose="020B0502020202020204" pitchFamily="34" charset="0"/>
                <a:ea typeface="Calibri" panose="020F0502020204030204" pitchFamily="34" charset="0"/>
                <a:cs typeface="Calibri" panose="020F0502020204030204" pitchFamily="34" charset="0"/>
              </a:rPr>
              <a:t>;</a:t>
            </a:r>
            <a:endParaRPr lang="pt-BR" sz="16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 typeface="Wingdings" panose="05000000000000000000" pitchFamily="2" charset="2"/>
              <a:buChar char="§"/>
            </a:pPr>
            <a:r>
              <a:rPr lang="pt-BR" sz="1600" kern="100" dirty="0">
                <a:effectLst/>
                <a:latin typeface="Century Gothic" panose="020B0502020202020204" pitchFamily="34" charset="0"/>
                <a:ea typeface="Calibri" panose="020F0502020204030204" pitchFamily="34" charset="0"/>
                <a:cs typeface="Calibri" panose="020F0502020204030204" pitchFamily="34" charset="0"/>
              </a:rPr>
              <a:t>As </a:t>
            </a:r>
            <a:r>
              <a:rPr lang="pt-BR" sz="1600" b="1" kern="100" dirty="0">
                <a:effectLst/>
                <a:latin typeface="Century Gothic" panose="020B0502020202020204" pitchFamily="34" charset="0"/>
                <a:ea typeface="Calibri" panose="020F0502020204030204" pitchFamily="34" charset="0"/>
                <a:cs typeface="Calibri" panose="020F0502020204030204" pitchFamily="34" charset="0"/>
              </a:rPr>
              <a:t>evidências sugerem que o cultivo de algas marinhas próximo à costa </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contribui para </a:t>
            </a:r>
            <a:r>
              <a:rPr lang="pt-BR" sz="1600" kern="100" dirty="0">
                <a:latin typeface="Century Gothic" panose="020B0502020202020204" pitchFamily="34" charset="0"/>
                <a:ea typeface="Calibri" panose="020F0502020204030204" pitchFamily="34" charset="0"/>
                <a:cs typeface="Calibri" panose="020F0502020204030204" pitchFamily="34" charset="0"/>
              </a:rPr>
              <a:t>o  armazenamento de C  em </a:t>
            </a:r>
            <a:r>
              <a:rPr lang="pt-BR" sz="1600" b="1" kern="100" dirty="0">
                <a:effectLst/>
                <a:latin typeface="Century Gothic" panose="020B0502020202020204" pitchFamily="34" charset="0"/>
                <a:ea typeface="Calibri" panose="020F0502020204030204" pitchFamily="34" charset="0"/>
                <a:cs typeface="Calibri" panose="020F0502020204030204" pitchFamily="34" charset="0"/>
              </a:rPr>
              <a:t>sedimentos abaixo das fazendas</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 mas quão escalável é esse processo? (limites da sustentabilidade)</a:t>
            </a:r>
          </a:p>
          <a:p>
            <a:pPr marL="285750" indent="-285750" algn="just">
              <a:lnSpc>
                <a:spcPct val="107000"/>
              </a:lnSpc>
              <a:spcBef>
                <a:spcPts val="600"/>
              </a:spcBef>
              <a:spcAft>
                <a:spcPts val="600"/>
              </a:spcAft>
              <a:buFont typeface="Wingdings" panose="05000000000000000000" pitchFamily="2" charset="2"/>
              <a:buChar char="§"/>
            </a:pPr>
            <a:r>
              <a:rPr lang="pt-BR" sz="1600" kern="100" dirty="0">
                <a:latin typeface="Century Gothic" panose="020B0502020202020204" pitchFamily="34" charset="0"/>
                <a:ea typeface="Calibri" panose="020F0502020204030204" pitchFamily="34" charset="0"/>
                <a:cs typeface="Calibri" panose="020F0502020204030204" pitchFamily="34" charset="0"/>
              </a:rPr>
              <a:t>O </a:t>
            </a:r>
            <a:r>
              <a:rPr lang="pt-BR" sz="1600" b="1" kern="100" dirty="0">
                <a:effectLst/>
                <a:latin typeface="Century Gothic" panose="020B0502020202020204" pitchFamily="34" charset="0"/>
                <a:ea typeface="Calibri" panose="020F0502020204030204" pitchFamily="34" charset="0"/>
                <a:cs typeface="Calibri" panose="020F0502020204030204" pitchFamily="34" charset="0"/>
              </a:rPr>
              <a:t>rastreamento da exportação de carbono de algas marinhas para sumidouros oceânicos </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é uma etapa crítica na contabilidade de carbono de algas marinhas. </a:t>
            </a:r>
          </a:p>
          <a:p>
            <a:pPr marL="285750" indent="-285750" algn="just">
              <a:lnSpc>
                <a:spcPct val="107000"/>
              </a:lnSpc>
              <a:spcBef>
                <a:spcPts val="600"/>
              </a:spcBef>
              <a:spcAft>
                <a:spcPts val="600"/>
              </a:spcAft>
              <a:buFont typeface="Wingdings" panose="05000000000000000000" pitchFamily="2" charset="2"/>
              <a:buChar char="§"/>
            </a:pPr>
            <a:r>
              <a:rPr lang="pt-BR" sz="1600" kern="100" dirty="0">
                <a:effectLst/>
                <a:latin typeface="Century Gothic" panose="020B0502020202020204" pitchFamily="34" charset="0"/>
                <a:ea typeface="Calibri" panose="020F0502020204030204" pitchFamily="34" charset="0"/>
                <a:cs typeface="Calibri" panose="020F0502020204030204" pitchFamily="34" charset="0"/>
              </a:rPr>
              <a:t>E apesar das incertezas da contabilidade, preservação e cultivo de algas marinhas fornecem outros serviços ecossistêmicos e benefícios socioeconômicos.</a:t>
            </a:r>
            <a:endParaRPr lang="pt-BR" sz="16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54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2" y="124856"/>
            <a:ext cx="5391806"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dirty="0"/>
              <a:t>Ameaças</a:t>
            </a:r>
          </a:p>
        </p:txBody>
      </p:sp>
      <p:pic>
        <p:nvPicPr>
          <p:cNvPr id="22" name="Imagem 21">
            <a:extLst>
              <a:ext uri="{FF2B5EF4-FFF2-40B4-BE49-F238E27FC236}">
                <a16:creationId xmlns:a16="http://schemas.microsoft.com/office/drawing/2014/main" id="{618D2740-B981-F5D1-2256-F3AEEA0F156C}"/>
              </a:ext>
            </a:extLst>
          </p:cNvPr>
          <p:cNvPicPr>
            <a:picLocks noChangeAspect="1"/>
          </p:cNvPicPr>
          <p:nvPr/>
        </p:nvPicPr>
        <p:blipFill>
          <a:blip r:embed="rId3"/>
          <a:stretch>
            <a:fillRect/>
          </a:stretch>
        </p:blipFill>
        <p:spPr>
          <a:xfrm>
            <a:off x="9186041" y="254849"/>
            <a:ext cx="2828789" cy="5767316"/>
          </a:xfrm>
          <a:prstGeom prst="rect">
            <a:avLst/>
          </a:prstGeom>
        </p:spPr>
      </p:pic>
      <p:grpSp>
        <p:nvGrpSpPr>
          <p:cNvPr id="26" name="Agrupar 25">
            <a:extLst>
              <a:ext uri="{FF2B5EF4-FFF2-40B4-BE49-F238E27FC236}">
                <a16:creationId xmlns:a16="http://schemas.microsoft.com/office/drawing/2014/main" id="{147A4D01-C3E2-9D74-601C-552D8BC3746C}"/>
              </a:ext>
            </a:extLst>
          </p:cNvPr>
          <p:cNvGrpSpPr/>
          <p:nvPr/>
        </p:nvGrpSpPr>
        <p:grpSpPr>
          <a:xfrm>
            <a:off x="1389721" y="3594743"/>
            <a:ext cx="6406071" cy="2284451"/>
            <a:chOff x="462230" y="3968655"/>
            <a:chExt cx="6406071" cy="2284451"/>
          </a:xfrm>
        </p:grpSpPr>
        <p:pic>
          <p:nvPicPr>
            <p:cNvPr id="5" name="Imagem 4">
              <a:extLst>
                <a:ext uri="{FF2B5EF4-FFF2-40B4-BE49-F238E27FC236}">
                  <a16:creationId xmlns:a16="http://schemas.microsoft.com/office/drawing/2014/main" id="{F20CB5FE-7F5F-BFDC-9F9F-9ACF7B858D94}"/>
                </a:ext>
              </a:extLst>
            </p:cNvPr>
            <p:cNvPicPr>
              <a:picLocks noChangeAspect="1"/>
            </p:cNvPicPr>
            <p:nvPr/>
          </p:nvPicPr>
          <p:blipFill>
            <a:blip r:embed="rId4"/>
            <a:stretch>
              <a:fillRect/>
            </a:stretch>
          </p:blipFill>
          <p:spPr>
            <a:xfrm>
              <a:off x="462230" y="3968655"/>
              <a:ext cx="2924711" cy="2284451"/>
            </a:xfrm>
            <a:prstGeom prst="rect">
              <a:avLst/>
            </a:prstGeom>
          </p:spPr>
        </p:pic>
        <p:pic>
          <p:nvPicPr>
            <p:cNvPr id="10" name="Imagem 9">
              <a:extLst>
                <a:ext uri="{FF2B5EF4-FFF2-40B4-BE49-F238E27FC236}">
                  <a16:creationId xmlns:a16="http://schemas.microsoft.com/office/drawing/2014/main" id="{0BE5AEDF-1B31-968C-3D3E-F5A5A1528F52}"/>
                </a:ext>
              </a:extLst>
            </p:cNvPr>
            <p:cNvPicPr>
              <a:picLocks noChangeAspect="1"/>
            </p:cNvPicPr>
            <p:nvPr/>
          </p:nvPicPr>
          <p:blipFill>
            <a:blip r:embed="rId5"/>
            <a:stretch>
              <a:fillRect/>
            </a:stretch>
          </p:blipFill>
          <p:spPr>
            <a:xfrm>
              <a:off x="3775745" y="3968655"/>
              <a:ext cx="3092556" cy="2284451"/>
            </a:xfrm>
            <a:prstGeom prst="rect">
              <a:avLst/>
            </a:prstGeom>
          </p:spPr>
        </p:pic>
      </p:grpSp>
      <p:pic>
        <p:nvPicPr>
          <p:cNvPr id="25" name="Espaço Reservado para Conteúdo 21" descr="Setas de divisa">
            <a:extLst>
              <a:ext uri="{FF2B5EF4-FFF2-40B4-BE49-F238E27FC236}">
                <a16:creationId xmlns:a16="http://schemas.microsoft.com/office/drawing/2014/main" id="{796E4E93-DA27-D182-2705-A5E6C2F68F3D}"/>
              </a:ext>
            </a:extLst>
          </p:cNvPr>
          <p:cNvPicPr>
            <a:picLocks noGrp="1" noChangeAspect="1"/>
          </p:cNvPicPr>
          <p:nvPr>
            <p:ph idx="1"/>
          </p:nvPr>
        </p:nvPicPr>
        <p:blipFill>
          <a:blip r:embed="rId6">
            <a:extLst>
              <a:ext uri="{96DAC541-7B7A-43D3-8B79-37D633B846F1}">
                <asvg:svgBlip xmlns:asvg="http://schemas.microsoft.com/office/drawing/2016/SVG/main" r:embed="rId7"/>
              </a:ext>
            </a:extLst>
          </a:blip>
          <a:stretch>
            <a:fillRect/>
          </a:stretch>
        </p:blipFill>
        <p:spPr>
          <a:xfrm>
            <a:off x="3407961" y="4944258"/>
            <a:ext cx="333244" cy="333244"/>
          </a:xfrm>
        </p:spPr>
      </p:pic>
      <p:sp>
        <p:nvSpPr>
          <p:cNvPr id="28" name="CaixaDeTexto 27">
            <a:extLst>
              <a:ext uri="{FF2B5EF4-FFF2-40B4-BE49-F238E27FC236}">
                <a16:creationId xmlns:a16="http://schemas.microsoft.com/office/drawing/2014/main" id="{305C8395-8217-885D-9CDC-12F6A8C6BAA5}"/>
              </a:ext>
            </a:extLst>
          </p:cNvPr>
          <p:cNvSpPr txBox="1"/>
          <p:nvPr/>
        </p:nvSpPr>
        <p:spPr>
          <a:xfrm>
            <a:off x="1787286" y="6053051"/>
            <a:ext cx="10415752" cy="400110"/>
          </a:xfrm>
          <a:prstGeom prst="rect">
            <a:avLst/>
          </a:prstGeom>
          <a:noFill/>
        </p:spPr>
        <p:txBody>
          <a:bodyPr wrap="square">
            <a:spAutoFit/>
          </a:bodyPr>
          <a:lstStyle/>
          <a:p>
            <a:pPr algn="r"/>
            <a:r>
              <a:rPr lang="da-DK" sz="1000" dirty="0">
                <a:latin typeface="Century Gothic" panose="020B0502020202020204" pitchFamily="34" charset="0"/>
              </a:rPr>
              <a:t>Fontes: VALIELA et al., 2001; DUARTE et al., 2008; DUARTE, 2009; WAYCOTT et al., 2009; NELLEMANN &amp; CORCORAN, 2009; PEDERSEN et al., 2011; PENDLETON et al., 2012; CHMURA, 2013; MURDIYARSO et al., 2015; ATWOOD et al., 2017; KROEGER et al., 2017; LOVELOCK et al., 2017; O´CONNOR et al., 2019; KAUFFMANN et al., 2020</a:t>
            </a:r>
            <a:endParaRPr lang="pt-BR" sz="1000" dirty="0">
              <a:latin typeface="Century Gothic" panose="020B0502020202020204" pitchFamily="34" charset="0"/>
            </a:endParaRPr>
          </a:p>
        </p:txBody>
      </p:sp>
      <p:sp>
        <p:nvSpPr>
          <p:cNvPr id="30" name="CaixaDeTexto 29">
            <a:extLst>
              <a:ext uri="{FF2B5EF4-FFF2-40B4-BE49-F238E27FC236}">
                <a16:creationId xmlns:a16="http://schemas.microsoft.com/office/drawing/2014/main" id="{9928432B-53C4-6EEA-38CB-ABC4E40D0617}"/>
              </a:ext>
            </a:extLst>
          </p:cNvPr>
          <p:cNvSpPr txBox="1"/>
          <p:nvPr/>
        </p:nvSpPr>
        <p:spPr>
          <a:xfrm>
            <a:off x="295043" y="1805393"/>
            <a:ext cx="8407524" cy="1125886"/>
          </a:xfrm>
          <a:prstGeom prst="rect">
            <a:avLst/>
          </a:prstGeom>
          <a:noFill/>
        </p:spPr>
        <p:txBody>
          <a:bodyPr wrap="square">
            <a:spAutoFit/>
          </a:bodyPr>
          <a:lstStyle/>
          <a:p>
            <a:pPr algn="just">
              <a:lnSpc>
                <a:spcPct val="107000"/>
              </a:lnSpc>
              <a:spcBef>
                <a:spcPts val="600"/>
              </a:spcBef>
              <a:spcAft>
                <a:spcPts val="600"/>
              </a:spcAft>
            </a:pP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A </a:t>
            </a:r>
            <a:r>
              <a:rPr lang="pt-BR" sz="1600" b="1" kern="0" dirty="0">
                <a:effectLst/>
                <a:latin typeface="Century Gothic" panose="020B0502020202020204" pitchFamily="34" charset="0"/>
                <a:ea typeface="Times New Roman" panose="02020603050405020304" pitchFamily="18" charset="0"/>
                <a:cs typeface="Calibri" panose="020F0502020204030204" pitchFamily="34" charset="0"/>
              </a:rPr>
              <a:t>perturbações, perdas e degradação</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 dos </a:t>
            </a:r>
            <a:r>
              <a:rPr lang="pt-BR" sz="1600" kern="0" dirty="0" err="1">
                <a:effectLst/>
                <a:latin typeface="Century Gothic" panose="020B0502020202020204" pitchFamily="34" charset="0"/>
                <a:ea typeface="Times New Roman" panose="02020603050405020304" pitchFamily="18" charset="0"/>
                <a:cs typeface="Calibri" panose="020F0502020204030204" pitchFamily="34" charset="0"/>
              </a:rPr>
              <a:t>ECAs</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 (por exemplo, </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conversão do uso da terra</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 pesca predatória, desenvolvimento urbano na costa; alterações na qualidade da água e aumento da poluição) </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podem resultar na liberação de GEE na </a:t>
            </a:r>
            <a:r>
              <a:rPr lang="pt-BR" sz="1600" kern="100" dirty="0" err="1">
                <a:effectLst/>
                <a:latin typeface="Century Gothic" panose="020B0502020202020204" pitchFamily="34" charset="0"/>
                <a:ea typeface="Calibri" panose="020F0502020204030204" pitchFamily="34" charset="0"/>
                <a:cs typeface="Calibri" panose="020F0502020204030204" pitchFamily="34" charset="0"/>
              </a:rPr>
              <a:t>atm</a:t>
            </a:r>
            <a:r>
              <a:rPr lang="pt-BR" sz="1600" kern="100" dirty="0">
                <a:effectLst/>
                <a:latin typeface="Century Gothic" panose="020B0502020202020204" pitchFamily="34" charset="0"/>
                <a:ea typeface="Calibri" panose="020F0502020204030204" pitchFamily="34" charset="0"/>
                <a:cs typeface="Calibri" panose="020F0502020204030204" pitchFamily="34" charset="0"/>
              </a:rPr>
              <a:t> </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e reduzem os sumidouros de C da biosfera.</a:t>
            </a:r>
            <a:endParaRPr lang="pt-BR" sz="16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4" name="Espaço Reservado para Conteúdo 21" descr="Setas de divisa">
            <a:extLst>
              <a:ext uri="{FF2B5EF4-FFF2-40B4-BE49-F238E27FC236}">
                <a16:creationId xmlns:a16="http://schemas.microsoft.com/office/drawing/2014/main" id="{EB867DB6-D293-7F97-C53E-C9F2D07EF2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2183" y="4611014"/>
            <a:ext cx="333244" cy="333244"/>
          </a:xfrm>
          <a:prstGeom prst="rect">
            <a:avLst/>
          </a:prstGeom>
        </p:spPr>
      </p:pic>
    </p:spTree>
    <p:extLst>
      <p:ext uri="{BB962C8B-B14F-4D97-AF65-F5344CB8AC3E}">
        <p14:creationId xmlns:p14="http://schemas.microsoft.com/office/powerpoint/2010/main" val="754467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2" y="124856"/>
            <a:ext cx="5391806"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dirty="0"/>
              <a:t>Ameaças</a:t>
            </a:r>
          </a:p>
        </p:txBody>
      </p:sp>
      <p:pic>
        <p:nvPicPr>
          <p:cNvPr id="22" name="Imagem 21">
            <a:extLst>
              <a:ext uri="{FF2B5EF4-FFF2-40B4-BE49-F238E27FC236}">
                <a16:creationId xmlns:a16="http://schemas.microsoft.com/office/drawing/2014/main" id="{618D2740-B981-F5D1-2256-F3AEEA0F156C}"/>
              </a:ext>
            </a:extLst>
          </p:cNvPr>
          <p:cNvPicPr>
            <a:picLocks noChangeAspect="1"/>
          </p:cNvPicPr>
          <p:nvPr/>
        </p:nvPicPr>
        <p:blipFill>
          <a:blip r:embed="rId3"/>
          <a:stretch>
            <a:fillRect/>
          </a:stretch>
        </p:blipFill>
        <p:spPr>
          <a:xfrm>
            <a:off x="9186041" y="254849"/>
            <a:ext cx="2828789" cy="5767316"/>
          </a:xfrm>
          <a:prstGeom prst="rect">
            <a:avLst/>
          </a:prstGeom>
        </p:spPr>
      </p:pic>
      <p:sp>
        <p:nvSpPr>
          <p:cNvPr id="28" name="CaixaDeTexto 27">
            <a:extLst>
              <a:ext uri="{FF2B5EF4-FFF2-40B4-BE49-F238E27FC236}">
                <a16:creationId xmlns:a16="http://schemas.microsoft.com/office/drawing/2014/main" id="{305C8395-8217-885D-9CDC-12F6A8C6BAA5}"/>
              </a:ext>
            </a:extLst>
          </p:cNvPr>
          <p:cNvSpPr txBox="1"/>
          <p:nvPr/>
        </p:nvSpPr>
        <p:spPr>
          <a:xfrm>
            <a:off x="1153302" y="6053051"/>
            <a:ext cx="11049736" cy="400110"/>
          </a:xfrm>
          <a:prstGeom prst="rect">
            <a:avLst/>
          </a:prstGeom>
          <a:noFill/>
        </p:spPr>
        <p:txBody>
          <a:bodyPr wrap="square">
            <a:spAutoFit/>
          </a:bodyPr>
          <a:lstStyle/>
          <a:p>
            <a:pPr algn="r"/>
            <a:r>
              <a:rPr lang="da-DK" sz="1000" dirty="0">
                <a:latin typeface="Century Gothic" panose="020B0502020202020204" pitchFamily="34" charset="0"/>
              </a:rPr>
              <a:t>Fontes: VALIELA et al., 2001; DUARTE et al., 2008; DUARTE, 2009; WAYCOTT et al., 2009; NELLEMANN &amp; CORCORAN, 2009; PEDERSEN et al., 2011; PENDLETON et al., 2012; CHMURA, 2013; MURDIYARSO et al., 2015; BYRNES et al., 2016; ATWOOD et al., 2017; KROEGER et al., 2017; LOVELOCK et al., 2017; O´CONNOR et al., 2019; KAUFFMANN et al., 2020</a:t>
            </a:r>
            <a:endParaRPr lang="pt-BR" sz="1000" dirty="0">
              <a:latin typeface="Century Gothic" panose="020B0502020202020204" pitchFamily="34" charset="0"/>
            </a:endParaRPr>
          </a:p>
        </p:txBody>
      </p:sp>
      <p:sp>
        <p:nvSpPr>
          <p:cNvPr id="30" name="CaixaDeTexto 29">
            <a:extLst>
              <a:ext uri="{FF2B5EF4-FFF2-40B4-BE49-F238E27FC236}">
                <a16:creationId xmlns:a16="http://schemas.microsoft.com/office/drawing/2014/main" id="{9928432B-53C4-6EEA-38CB-ABC4E40D0617}"/>
              </a:ext>
            </a:extLst>
          </p:cNvPr>
          <p:cNvSpPr txBox="1"/>
          <p:nvPr/>
        </p:nvSpPr>
        <p:spPr>
          <a:xfrm>
            <a:off x="230852" y="1939408"/>
            <a:ext cx="8587328" cy="2594300"/>
          </a:xfrm>
          <a:prstGeom prst="rect">
            <a:avLst/>
          </a:prstGeom>
          <a:noFill/>
        </p:spPr>
        <p:txBody>
          <a:bodyPr wrap="square">
            <a:spAutoFit/>
          </a:bodyPr>
          <a:lstStyle/>
          <a:p>
            <a:pPr marL="285750" indent="-285750" algn="just">
              <a:lnSpc>
                <a:spcPct val="107000"/>
              </a:lnSpc>
              <a:spcBef>
                <a:spcPts val="600"/>
              </a:spcBef>
              <a:spcAft>
                <a:spcPts val="600"/>
              </a:spcAft>
              <a:buFont typeface="Wingdings" panose="05000000000000000000" pitchFamily="2" charset="2"/>
              <a:buChar char="§"/>
            </a:pPr>
            <a:r>
              <a:rPr lang="pt-BR" kern="100" dirty="0">
                <a:effectLst/>
                <a:latin typeface="Century Gothic" panose="020B0502020202020204" pitchFamily="34" charset="0"/>
                <a:ea typeface="Calibri" panose="020F0502020204030204" pitchFamily="34" charset="0"/>
                <a:cs typeface="Calibri" panose="020F0502020204030204" pitchFamily="34" charset="0"/>
              </a:rPr>
              <a:t>Esses ecossistemas passam um declínio global acentuado. Embora as quantificações possam ser problemáticas, estimou-se que entre </a:t>
            </a:r>
            <a:r>
              <a:rPr lang="pt-BR" b="1" kern="100" dirty="0">
                <a:effectLst/>
                <a:latin typeface="Century Gothic" panose="020B0502020202020204" pitchFamily="34" charset="0"/>
                <a:ea typeface="Calibri" panose="020F0502020204030204" pitchFamily="34" charset="0"/>
                <a:cs typeface="Calibri" panose="020F0502020204030204" pitchFamily="34" charset="0"/>
              </a:rPr>
              <a:t>25% e 40% da extensão dos ecossistemas de manguezais, marismas e ervas marinhas foram perdidos desde a década de 1940, com taxa de perda se acelerando em muitos países</a:t>
            </a:r>
            <a:r>
              <a:rPr lang="pt-BR" kern="100" dirty="0">
                <a:effectLst/>
                <a:latin typeface="Century Gothic" panose="020B0502020202020204" pitchFamily="34" charset="0"/>
                <a:ea typeface="Calibri" panose="020F0502020204030204" pitchFamily="34" charset="0"/>
                <a:cs typeface="Calibri" panose="020F0502020204030204" pitchFamily="34" charset="0"/>
              </a:rPr>
              <a:t>. </a:t>
            </a:r>
            <a:endParaRPr lang="pt-BR"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 typeface="Wingdings" panose="05000000000000000000" pitchFamily="2" charset="2"/>
              <a:buChar char="§"/>
            </a:pPr>
            <a:r>
              <a:rPr lang="pt-BR" kern="100" dirty="0">
                <a:effectLst/>
                <a:latin typeface="Century Gothic" panose="020B0502020202020204" pitchFamily="34" charset="0"/>
                <a:ea typeface="Calibri" panose="020F0502020204030204" pitchFamily="34" charset="0"/>
                <a:cs typeface="Calibri" panose="020F0502020204030204" pitchFamily="34" charset="0"/>
              </a:rPr>
              <a:t>Desde a década de 1950, houve um declínio global na extensão das </a:t>
            </a:r>
            <a:r>
              <a:rPr lang="pt-BR" b="1" kern="100" dirty="0">
                <a:effectLst/>
                <a:latin typeface="Century Gothic" panose="020B0502020202020204" pitchFamily="34" charset="0"/>
                <a:ea typeface="Calibri" panose="020F0502020204030204" pitchFamily="34" charset="0"/>
                <a:cs typeface="Calibri" panose="020F0502020204030204" pitchFamily="34" charset="0"/>
              </a:rPr>
              <a:t>florestas de macroalgas</a:t>
            </a:r>
            <a:r>
              <a:rPr lang="pt-BR" kern="100" dirty="0">
                <a:effectLst/>
                <a:latin typeface="Century Gothic" panose="020B0502020202020204" pitchFamily="34" charset="0"/>
                <a:ea typeface="Calibri" panose="020F0502020204030204" pitchFamily="34" charset="0"/>
                <a:cs typeface="Calibri" panose="020F0502020204030204" pitchFamily="34" charset="0"/>
              </a:rPr>
              <a:t> de 0,018 por ano, atribuída a colheita, poluição, entrada de espécies invasoras e/ou mudanças de temperatura. </a:t>
            </a:r>
            <a:endParaRPr lang="pt-BR"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241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ítulo 1"/>
          <p:cNvSpPr>
            <a:spLocks noGrp="1"/>
          </p:cNvSpPr>
          <p:nvPr>
            <p:ph type="title"/>
          </p:nvPr>
        </p:nvSpPr>
        <p:spPr>
          <a:xfrm>
            <a:off x="672779" y="2452683"/>
            <a:ext cx="5708188" cy="3626741"/>
          </a:xfrm>
        </p:spPr>
        <p:txBody>
          <a:bodyPr anchor="ctr">
            <a:noAutofit/>
          </a:bodyPr>
          <a:lstStyle/>
          <a:p>
            <a:pPr>
              <a:lnSpc>
                <a:spcPct val="150000"/>
              </a:lnSpc>
              <a:spcBef>
                <a:spcPts val="1200"/>
              </a:spcBef>
              <a:spcAft>
                <a:spcPts val="1200"/>
              </a:spcAft>
            </a:pPr>
            <a:r>
              <a:rPr lang="pt-BR" sz="1600" b="1" kern="0" dirty="0">
                <a:effectLst/>
                <a:latin typeface="Century Gothic" panose="020B0502020202020204" pitchFamily="34" charset="0"/>
                <a:ea typeface="Times New Roman" panose="02020603050405020304" pitchFamily="18" charset="0"/>
                <a:cs typeface="Calibri" panose="020F0502020204030204" pitchFamily="34" charset="0"/>
              </a:rPr>
              <a:t>1. Introdução aos Ecossistemas de Carbono Azul</a:t>
            </a:r>
            <a:br>
              <a:rPr lang="pt-BR" sz="1600" kern="100" dirty="0">
                <a:effectLst/>
                <a:latin typeface="Century Gothic" panose="020B0502020202020204" pitchFamily="34" charset="0"/>
                <a:ea typeface="Calibri" panose="020F0502020204030204" pitchFamily="34" charset="0"/>
                <a:cs typeface="Times New Roman" panose="02020603050405020304" pitchFamily="18" charset="0"/>
              </a:rPr>
            </a:b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Definição</a:t>
            </a:r>
            <a:b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b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Distribuição Global</a:t>
            </a:r>
            <a:br>
              <a:rPr lang="pt-BR" sz="1600" kern="100" dirty="0">
                <a:effectLst/>
                <a:latin typeface="Century Gothic" panose="020B0502020202020204" pitchFamily="34" charset="0"/>
                <a:ea typeface="Calibri" panose="020F0502020204030204" pitchFamily="34" charset="0"/>
                <a:cs typeface="Times New Roman" panose="02020603050405020304" pitchFamily="18" charset="0"/>
              </a:rPr>
            </a:br>
            <a:r>
              <a:rPr lang="pt-BR" sz="1600" kern="0" dirty="0">
                <a:latin typeface="Century Gothic" panose="020B0502020202020204" pitchFamily="34" charset="0"/>
                <a:ea typeface="Calibri" panose="020F0502020204030204" pitchFamily="34" charset="0"/>
                <a:cs typeface="Calibri" panose="020F0502020204030204" pitchFamily="34" charset="0"/>
              </a:rPr>
              <a:t>C</a:t>
            </a: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iclo do Carbono </a:t>
            </a:r>
            <a:b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br>
            <a: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t>Fatores na Captura e Estoque de Carbono nos ecossistemas de Carbono Azul</a:t>
            </a:r>
            <a:br>
              <a:rPr lang="pt-BR" sz="1600" kern="0" dirty="0">
                <a:effectLst/>
                <a:latin typeface="Century Gothic" panose="020B0502020202020204" pitchFamily="34" charset="0"/>
                <a:ea typeface="Times New Roman" panose="02020603050405020304" pitchFamily="18" charset="0"/>
                <a:cs typeface="Calibri" panose="020F0502020204030204" pitchFamily="34" charset="0"/>
              </a:rPr>
            </a:br>
            <a:r>
              <a:rPr lang="pt-BR" sz="1600" b="1" kern="0" dirty="0">
                <a:latin typeface="Century Gothic" panose="020B0502020202020204" pitchFamily="34" charset="0"/>
                <a:ea typeface="Times New Roman" panose="02020603050405020304" pitchFamily="18" charset="0"/>
                <a:cs typeface="Calibri" panose="020F0502020204030204" pitchFamily="34" charset="0"/>
              </a:rPr>
              <a:t>2. Incertezas, Desafios e Ameaças</a:t>
            </a:r>
            <a:br>
              <a:rPr lang="pt-BR" sz="1600" b="1" kern="0" dirty="0">
                <a:latin typeface="Century Gothic" panose="020B0502020202020204" pitchFamily="34" charset="0"/>
                <a:ea typeface="Times New Roman" panose="02020603050405020304" pitchFamily="18" charset="0"/>
                <a:cs typeface="Calibri" panose="020F0502020204030204" pitchFamily="34" charset="0"/>
              </a:rPr>
            </a:br>
            <a:r>
              <a:rPr lang="pt-BR" sz="1600" b="1" kern="0" dirty="0">
                <a:latin typeface="Century Gothic" panose="020B0502020202020204" pitchFamily="34" charset="0"/>
                <a:ea typeface="Times New Roman" panose="02020603050405020304" pitchFamily="18" charset="0"/>
                <a:cs typeface="Calibri" panose="020F0502020204030204" pitchFamily="34" charset="0"/>
              </a:rPr>
              <a:t>3. Funções Ecológica e os Co-benefícios Socioeconômicos</a:t>
            </a:r>
            <a:endParaRPr lang="pt-BR" sz="5400" dirty="0">
              <a:latin typeface="Century Gothic" panose="020B0502020202020204" pitchFamily="34" charset="0"/>
            </a:endParaRPr>
          </a:p>
        </p:txBody>
      </p:sp>
      <p:cxnSp>
        <p:nvCxnSpPr>
          <p:cNvPr id="12" name="Conector reto 11">
            <a:extLst>
              <a:ext uri="{FF2B5EF4-FFF2-40B4-BE49-F238E27FC236}">
                <a16:creationId xmlns:a16="http://schemas.microsoft.com/office/drawing/2014/main" id="{9D91F57E-14B4-44A5-A565-27CCCFA20FFC}"/>
              </a:ext>
            </a:extLst>
          </p:cNvPr>
          <p:cNvCxnSpPr>
            <a:cxnSpLocks/>
          </p:cNvCxnSpPr>
          <p:nvPr/>
        </p:nvCxnSpPr>
        <p:spPr>
          <a:xfrm>
            <a:off x="452284" y="2207848"/>
            <a:ext cx="1118936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0E276991-AE29-613A-3735-469FD977A731}"/>
              </a:ext>
            </a:extLst>
          </p:cNvPr>
          <p:cNvSpPr txBox="1"/>
          <p:nvPr/>
        </p:nvSpPr>
        <p:spPr>
          <a:xfrm>
            <a:off x="452284" y="1184804"/>
            <a:ext cx="6321972" cy="707886"/>
          </a:xfrm>
          <a:prstGeom prst="rect">
            <a:avLst/>
          </a:prstGeom>
          <a:noFill/>
        </p:spPr>
        <p:txBody>
          <a:bodyPr wrap="square">
            <a:spAutoFit/>
          </a:bodyPr>
          <a:lstStyle/>
          <a:p>
            <a:r>
              <a:rPr lang="pt-BR" sz="4000" dirty="0">
                <a:solidFill>
                  <a:schemeClr val="accent5">
                    <a:lumMod val="50000"/>
                  </a:schemeClr>
                </a:solidFill>
                <a:latin typeface="Century Gothic" panose="020B0502020202020204" pitchFamily="34" charset="0"/>
              </a:rPr>
              <a:t>Visão Geral</a:t>
            </a:r>
          </a:p>
        </p:txBody>
      </p:sp>
      <p:grpSp>
        <p:nvGrpSpPr>
          <p:cNvPr id="20" name="Agrupar 19">
            <a:extLst>
              <a:ext uri="{FF2B5EF4-FFF2-40B4-BE49-F238E27FC236}">
                <a16:creationId xmlns:a16="http://schemas.microsoft.com/office/drawing/2014/main" id="{F6D2A7BC-7FD6-0AF7-D2F7-63295887CFF8}"/>
              </a:ext>
            </a:extLst>
          </p:cNvPr>
          <p:cNvGrpSpPr/>
          <p:nvPr/>
        </p:nvGrpSpPr>
        <p:grpSpPr>
          <a:xfrm>
            <a:off x="6002593" y="210207"/>
            <a:ext cx="5737123" cy="1839985"/>
            <a:chOff x="2049516" y="1131066"/>
            <a:chExt cx="6736670" cy="2211224"/>
          </a:xfrm>
        </p:grpSpPr>
        <p:sp>
          <p:nvSpPr>
            <p:cNvPr id="19" name="Retângulo: Cantos Arredondados 18">
              <a:extLst>
                <a:ext uri="{FF2B5EF4-FFF2-40B4-BE49-F238E27FC236}">
                  <a16:creationId xmlns:a16="http://schemas.microsoft.com/office/drawing/2014/main" id="{A52ADE58-52D3-47B5-944F-708777643B3C}"/>
                </a:ext>
              </a:extLst>
            </p:cNvPr>
            <p:cNvSpPr/>
            <p:nvPr/>
          </p:nvSpPr>
          <p:spPr>
            <a:xfrm>
              <a:off x="2049516" y="1131066"/>
              <a:ext cx="6621517" cy="2211224"/>
            </a:xfrm>
            <a:prstGeom prst="round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7" name="CaixaDeTexto 16">
              <a:extLst>
                <a:ext uri="{FF2B5EF4-FFF2-40B4-BE49-F238E27FC236}">
                  <a16:creationId xmlns:a16="http://schemas.microsoft.com/office/drawing/2014/main" id="{84B0635D-9EAA-023B-B807-EBF91B63326E}"/>
                </a:ext>
              </a:extLst>
            </p:cNvPr>
            <p:cNvSpPr txBox="1"/>
            <p:nvPr/>
          </p:nvSpPr>
          <p:spPr>
            <a:xfrm>
              <a:off x="2327921" y="1268552"/>
              <a:ext cx="6458265" cy="192334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r>
                <a:rPr lang="pt-BR" sz="1400" dirty="0">
                  <a:latin typeface="Century Gothic" panose="020B0502020202020204" pitchFamily="34" charset="0"/>
                </a:rPr>
                <a:t>Apresentar como os ecossistemas de carbono azul desempenham um papel importante na mitigação das mudanças climáticas, com o sequestro e estoque de carbono, mas também na adaptação a essas mudanças, promovendo serviços ecossistêmicos, como proteção das zonas costeiras e suporte ao bem-estar e economias das comunidades locais.</a:t>
              </a:r>
            </a:p>
          </p:txBody>
        </p:sp>
      </p:grpSp>
      <p:sp>
        <p:nvSpPr>
          <p:cNvPr id="23" name="CaixaDeTexto 22">
            <a:extLst>
              <a:ext uri="{FF2B5EF4-FFF2-40B4-BE49-F238E27FC236}">
                <a16:creationId xmlns:a16="http://schemas.microsoft.com/office/drawing/2014/main" id="{1431D470-D9BA-8E8C-2B1A-C67B115DAF76}"/>
              </a:ext>
            </a:extLst>
          </p:cNvPr>
          <p:cNvSpPr txBox="1"/>
          <p:nvPr/>
        </p:nvSpPr>
        <p:spPr>
          <a:xfrm>
            <a:off x="5885677" y="2467491"/>
            <a:ext cx="6011918" cy="3769622"/>
          </a:xfrm>
          <a:prstGeom prst="rect">
            <a:avLst/>
          </a:prstGeom>
          <a:noFill/>
        </p:spPr>
        <p:txBody>
          <a:bodyPr wrap="square" anchor="ctr">
            <a:spAutoFit/>
          </a:bodyPr>
          <a:lstStyle/>
          <a:p>
            <a:pPr>
              <a:lnSpc>
                <a:spcPct val="150000"/>
              </a:lnSpc>
            </a:pPr>
            <a:r>
              <a:rPr lang="pt-BR" sz="1600" b="1" kern="100" dirty="0">
                <a:effectLst/>
                <a:latin typeface="Century Gothic" panose="020B0502020202020204" pitchFamily="34" charset="0"/>
                <a:ea typeface="Calibri" panose="020F0502020204030204" pitchFamily="34" charset="0"/>
                <a:cs typeface="Times New Roman" panose="02020603050405020304" pitchFamily="18" charset="0"/>
              </a:rPr>
              <a:t>4. Estratégias de Conservação e Recuperação</a:t>
            </a:r>
            <a:br>
              <a:rPr lang="pt-BR" sz="1600" kern="100" dirty="0">
                <a:effectLst/>
                <a:latin typeface="Century Gothic" panose="020B0502020202020204" pitchFamily="34" charset="0"/>
                <a:ea typeface="Calibri" panose="020F0502020204030204" pitchFamily="34" charset="0"/>
                <a:cs typeface="Times New Roman" panose="02020603050405020304" pitchFamily="18" charset="0"/>
              </a:rPr>
            </a:br>
            <a:r>
              <a:rPr lang="pt-BR" sz="1600" kern="0" dirty="0">
                <a:latin typeface="Century Gothic" panose="020B0502020202020204" pitchFamily="34" charset="0"/>
                <a:cs typeface="Calibri" panose="020F0502020204030204" pitchFamily="34" charset="0"/>
              </a:rPr>
              <a:t>Tratados e Iniciativas Internacionais </a:t>
            </a:r>
          </a:p>
          <a:p>
            <a:pPr>
              <a:lnSpc>
                <a:spcPct val="150000"/>
              </a:lnSpc>
            </a:pPr>
            <a:r>
              <a:rPr lang="pt-BR" sz="1600" kern="0" dirty="0">
                <a:latin typeface="Century Gothic" panose="020B0502020202020204" pitchFamily="34" charset="0"/>
                <a:cs typeface="Calibri" panose="020F0502020204030204" pitchFamily="34" charset="0"/>
              </a:rPr>
              <a:t>Políticas Públicas</a:t>
            </a:r>
          </a:p>
          <a:p>
            <a:pPr>
              <a:lnSpc>
                <a:spcPct val="150000"/>
              </a:lnSpc>
            </a:pPr>
            <a:r>
              <a:rPr lang="pt-BR" sz="1600" kern="0" dirty="0">
                <a:latin typeface="Century Gothic" panose="020B0502020202020204" pitchFamily="34" charset="0"/>
                <a:cs typeface="Calibri" panose="020F0502020204030204" pitchFamily="34" charset="0"/>
              </a:rPr>
              <a:t>O Papel das Comunidades Locais na Sustentabilidade dos Ecossistemas de Carbono Azul</a:t>
            </a:r>
          </a:p>
          <a:p>
            <a:pPr>
              <a:spcBef>
                <a:spcPts val="600"/>
              </a:spcBef>
              <a:spcAft>
                <a:spcPts val="600"/>
              </a:spcAft>
            </a:pPr>
            <a:r>
              <a:rPr lang="pt-BR" sz="1600" b="1" kern="0" dirty="0">
                <a:latin typeface="Century Gothic" panose="020B0502020202020204" pitchFamily="34" charset="0"/>
                <a:cs typeface="Calibri" panose="020F0502020204030204" pitchFamily="34" charset="0"/>
              </a:rPr>
              <a:t>5. Mecanismos de Financiamento</a:t>
            </a:r>
          </a:p>
          <a:p>
            <a:pPr>
              <a:lnSpc>
                <a:spcPct val="150000"/>
              </a:lnSpc>
            </a:pPr>
            <a:r>
              <a:rPr lang="pt-BR" sz="1600" kern="0" dirty="0">
                <a:latin typeface="Century Gothic" panose="020B0502020202020204" pitchFamily="34" charset="0"/>
                <a:cs typeface="Calibri" panose="020F0502020204030204" pitchFamily="34" charset="0"/>
              </a:rPr>
              <a:t>Financiamento Azul</a:t>
            </a:r>
          </a:p>
          <a:p>
            <a:pPr>
              <a:lnSpc>
                <a:spcPct val="150000"/>
              </a:lnSpc>
            </a:pPr>
            <a:r>
              <a:rPr lang="pt-BR" sz="1600" kern="0" dirty="0">
                <a:latin typeface="Century Gothic" panose="020B0502020202020204" pitchFamily="34" charset="0"/>
                <a:cs typeface="Calibri" panose="020F0502020204030204" pitchFamily="34" charset="0"/>
              </a:rPr>
              <a:t>Fundos Nacionais e Internacionais</a:t>
            </a:r>
          </a:p>
          <a:p>
            <a:pPr>
              <a:lnSpc>
                <a:spcPct val="150000"/>
              </a:lnSpc>
            </a:pPr>
            <a:r>
              <a:rPr lang="pt-BR" sz="1600" kern="0" dirty="0">
                <a:latin typeface="Century Gothic" panose="020B0502020202020204" pitchFamily="34" charset="0"/>
                <a:cs typeface="Calibri" panose="020F0502020204030204" pitchFamily="34" charset="0"/>
              </a:rPr>
              <a:t>Pagamento por Serviços Ambientais </a:t>
            </a:r>
          </a:p>
          <a:p>
            <a:pPr>
              <a:lnSpc>
                <a:spcPct val="150000"/>
              </a:lnSpc>
            </a:pPr>
            <a:r>
              <a:rPr lang="pt-BR" sz="1600" kern="0" dirty="0">
                <a:latin typeface="Century Gothic" panose="020B0502020202020204" pitchFamily="34" charset="0"/>
                <a:cs typeface="Calibri" panose="020F0502020204030204" pitchFamily="34" charset="0"/>
              </a:rPr>
              <a:t>Créditos de Carbono e o Carbono Azul</a:t>
            </a:r>
          </a:p>
        </p:txBody>
      </p:sp>
    </p:spTree>
    <p:extLst>
      <p:ext uri="{BB962C8B-B14F-4D97-AF65-F5344CB8AC3E}">
        <p14:creationId xmlns:p14="http://schemas.microsoft.com/office/powerpoint/2010/main" val="293975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6" name="CaixaDeTexto 5">
            <a:extLst>
              <a:ext uri="{FF2B5EF4-FFF2-40B4-BE49-F238E27FC236}">
                <a16:creationId xmlns:a16="http://schemas.microsoft.com/office/drawing/2014/main" id="{C084BD02-636F-4839-0F39-32965F7F886E}"/>
              </a:ext>
            </a:extLst>
          </p:cNvPr>
          <p:cNvSpPr txBox="1"/>
          <p:nvPr/>
        </p:nvSpPr>
        <p:spPr>
          <a:xfrm>
            <a:off x="1153302" y="124856"/>
            <a:ext cx="5391806" cy="978729"/>
          </a:xfrm>
          <a:prstGeom prst="rect">
            <a:avLst/>
          </a:prstGeom>
        </p:spPr>
        <p:txBody>
          <a:bodyPr vert="horz" lIns="91440" tIns="45720" rIns="91440" bIns="45720" rtlCol="0" anchor="ctr">
            <a:noAutofit/>
          </a:bodyPr>
          <a:lstStyle>
            <a:lvl1pPr marL="742950" indent="-742950">
              <a:lnSpc>
                <a:spcPct val="90000"/>
              </a:lnSpc>
              <a:spcBef>
                <a:spcPct val="0"/>
              </a:spcBef>
              <a:buFont typeface="+mj-lt"/>
              <a:buAutoNum type="arabicPeriod"/>
              <a:defRPr sz="3200" b="1">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defRPr>
            </a:lvl1pPr>
          </a:lstStyle>
          <a:p>
            <a:pPr marL="0" indent="0">
              <a:buNone/>
            </a:pPr>
            <a:r>
              <a:rPr lang="pt-BR" dirty="0"/>
              <a:t>Ameaças</a:t>
            </a:r>
          </a:p>
        </p:txBody>
      </p:sp>
      <p:pic>
        <p:nvPicPr>
          <p:cNvPr id="25" name="Espaço Reservado para Conteúdo 21" descr="Setas de divisa">
            <a:extLst>
              <a:ext uri="{FF2B5EF4-FFF2-40B4-BE49-F238E27FC236}">
                <a16:creationId xmlns:a16="http://schemas.microsoft.com/office/drawing/2014/main" id="{796E4E93-DA27-D182-2705-A5E6C2F68F3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431991" y="4682431"/>
            <a:ext cx="333244" cy="333244"/>
          </a:xfrm>
        </p:spPr>
      </p:pic>
      <p:sp>
        <p:nvSpPr>
          <p:cNvPr id="28" name="CaixaDeTexto 27">
            <a:extLst>
              <a:ext uri="{FF2B5EF4-FFF2-40B4-BE49-F238E27FC236}">
                <a16:creationId xmlns:a16="http://schemas.microsoft.com/office/drawing/2014/main" id="{305C8395-8217-885D-9CDC-12F6A8C6BAA5}"/>
              </a:ext>
            </a:extLst>
          </p:cNvPr>
          <p:cNvSpPr txBox="1"/>
          <p:nvPr/>
        </p:nvSpPr>
        <p:spPr>
          <a:xfrm>
            <a:off x="1787286" y="6053051"/>
            <a:ext cx="10415752" cy="400110"/>
          </a:xfrm>
          <a:prstGeom prst="rect">
            <a:avLst/>
          </a:prstGeom>
          <a:noFill/>
        </p:spPr>
        <p:txBody>
          <a:bodyPr wrap="square">
            <a:spAutoFit/>
          </a:bodyPr>
          <a:lstStyle/>
          <a:p>
            <a:pPr algn="r"/>
            <a:r>
              <a:rPr lang="da-DK" sz="1000" dirty="0">
                <a:latin typeface="Century Gothic" panose="020B0502020202020204" pitchFamily="34" charset="0"/>
              </a:rPr>
              <a:t>Fontes: VALIELA et al., 2001; DUARTE et al., 2008; DUARTE, 2009; WAYCOTT et al., 2009; NELLEMANN &amp; CORCORAN, 2009; PEDERSEN et al., 2011; PENDLETON et al., 2012; CHMURA, 2013; MURDIYARSO et al., 2015; ATWOOD et al., 2017; KROEGER et al., 2017; LOVELOCK et al., 2017; O´CONNOR et al., 2019; KAUFFMANN et al., 2020</a:t>
            </a:r>
            <a:endParaRPr lang="pt-BR" sz="1000" dirty="0">
              <a:latin typeface="Century Gothic" panose="020B0502020202020204" pitchFamily="34" charset="0"/>
            </a:endParaRPr>
          </a:p>
        </p:txBody>
      </p:sp>
      <p:grpSp>
        <p:nvGrpSpPr>
          <p:cNvPr id="31" name="Agrupar 30">
            <a:extLst>
              <a:ext uri="{FF2B5EF4-FFF2-40B4-BE49-F238E27FC236}">
                <a16:creationId xmlns:a16="http://schemas.microsoft.com/office/drawing/2014/main" id="{00AFEA59-4327-0AF4-8C90-BE7BCBCF0631}"/>
              </a:ext>
            </a:extLst>
          </p:cNvPr>
          <p:cNvGrpSpPr/>
          <p:nvPr/>
        </p:nvGrpSpPr>
        <p:grpSpPr>
          <a:xfrm>
            <a:off x="478763" y="1450428"/>
            <a:ext cx="11234472" cy="1823976"/>
            <a:chOff x="1869381" y="-229618"/>
            <a:chExt cx="10954936" cy="1839985"/>
          </a:xfrm>
        </p:grpSpPr>
        <p:sp>
          <p:nvSpPr>
            <p:cNvPr id="32" name="Retângulo: Cantos Arredondados 31">
              <a:extLst>
                <a:ext uri="{FF2B5EF4-FFF2-40B4-BE49-F238E27FC236}">
                  <a16:creationId xmlns:a16="http://schemas.microsoft.com/office/drawing/2014/main" id="{92CB3257-C9F5-F1FF-2E82-4953559CA171}"/>
                </a:ext>
              </a:extLst>
            </p:cNvPr>
            <p:cNvSpPr/>
            <p:nvPr/>
          </p:nvSpPr>
          <p:spPr>
            <a:xfrm>
              <a:off x="1869381" y="-229618"/>
              <a:ext cx="10954936" cy="1839985"/>
            </a:xfrm>
            <a:prstGeom prst="round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3" name="CaixaDeTexto 32">
              <a:extLst>
                <a:ext uri="{FF2B5EF4-FFF2-40B4-BE49-F238E27FC236}">
                  <a16:creationId xmlns:a16="http://schemas.microsoft.com/office/drawing/2014/main" id="{08752277-B6B0-B2D6-2E71-2C2E65D96FAC}"/>
                </a:ext>
              </a:extLst>
            </p:cNvPr>
            <p:cNvSpPr txBox="1"/>
            <p:nvPr/>
          </p:nvSpPr>
          <p:spPr>
            <a:xfrm>
              <a:off x="2151589" y="15779"/>
              <a:ext cx="10390520" cy="1490295"/>
            </a:xfrm>
            <a:prstGeom prst="rect">
              <a:avLst/>
            </a:prstGeom>
            <a:noFill/>
          </p:spPr>
          <p:txBody>
            <a:bodyPr wrap="square" rtlCol="0">
              <a:spAutoFit/>
            </a:bodyPr>
            <a:lstStyle/>
            <a:p>
              <a:r>
                <a:rPr lang="pt-BR" kern="1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A preocupação aumenta por exemplo</a:t>
              </a:r>
              <a:r>
                <a:rPr lang="pt-BR" kern="100" dirty="0">
                  <a:solidFill>
                    <a:schemeClr val="bg1"/>
                  </a:solidFill>
                  <a:latin typeface="Century Gothic" panose="020B0502020202020204" pitchFamily="34" charset="0"/>
                  <a:ea typeface="Calibri" panose="020F0502020204030204" pitchFamily="34" charset="0"/>
                  <a:cs typeface="Calibri" panose="020F0502020204030204" pitchFamily="34" charset="0"/>
                </a:rPr>
                <a:t>... O </a:t>
              </a:r>
              <a:r>
                <a:rPr lang="pt-BR" kern="1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Desmatamento dessas áreas, não há </a:t>
              </a:r>
              <a:r>
                <a:rPr lang="pt-BR" kern="100" dirty="0">
                  <a:solidFill>
                    <a:schemeClr val="bg1"/>
                  </a:solidFill>
                  <a:latin typeface="Century Gothic" panose="020B0502020202020204" pitchFamily="34" charset="0"/>
                  <a:ea typeface="Calibri" panose="020F0502020204030204" pitchFamily="34" charset="0"/>
                  <a:cs typeface="Calibri" panose="020F0502020204030204" pitchFamily="34" charset="0"/>
                </a:rPr>
                <a:t>apenas </a:t>
              </a:r>
              <a:r>
                <a:rPr lang="pt-BR" kern="1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a perda/ liberação do </a:t>
              </a:r>
              <a:r>
                <a:rPr lang="pt-BR" kern="100" dirty="0">
                  <a:solidFill>
                    <a:schemeClr val="bg1"/>
                  </a:solidFill>
                  <a:latin typeface="Century Gothic" panose="020B0502020202020204" pitchFamily="34" charset="0"/>
                  <a:ea typeface="Calibri" panose="020F0502020204030204" pitchFamily="34" charset="0"/>
                  <a:cs typeface="Calibri" panose="020F0502020204030204" pitchFamily="34" charset="0"/>
                </a:rPr>
                <a:t>C</a:t>
              </a:r>
              <a:r>
                <a:rPr lang="pt-BR" kern="1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das árvores (“carbono atual”), mas se expõem também à oxidação do C subterrâneo armazenado centenas de anos (“carbono antigo”). A preocupação de se evitar que o C armazenados por esses sistemas voltem a </a:t>
              </a:r>
              <a:r>
                <a:rPr lang="pt-BR" kern="1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atm</a:t>
              </a:r>
              <a:r>
                <a:rPr lang="pt-BR" kern="1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não apenas de se reflorestar, mas de se manter preservado.</a:t>
              </a:r>
              <a:endParaRPr lang="pt-BR" dirty="0">
                <a:solidFill>
                  <a:schemeClr val="bg1"/>
                </a:solidFill>
                <a:latin typeface="Century Gothic" panose="020B0502020202020204" pitchFamily="34" charset="0"/>
              </a:endParaRPr>
            </a:p>
          </p:txBody>
        </p:sp>
      </p:grpSp>
      <p:grpSp>
        <p:nvGrpSpPr>
          <p:cNvPr id="2" name="Agrupar 1">
            <a:extLst>
              <a:ext uri="{FF2B5EF4-FFF2-40B4-BE49-F238E27FC236}">
                <a16:creationId xmlns:a16="http://schemas.microsoft.com/office/drawing/2014/main" id="{C9EB5C75-597C-338E-4342-107001D52C22}"/>
              </a:ext>
            </a:extLst>
          </p:cNvPr>
          <p:cNvGrpSpPr/>
          <p:nvPr/>
        </p:nvGrpSpPr>
        <p:grpSpPr>
          <a:xfrm>
            <a:off x="2974202" y="3540205"/>
            <a:ext cx="6406071" cy="2284451"/>
            <a:chOff x="462230" y="3968655"/>
            <a:chExt cx="6406071" cy="2284451"/>
          </a:xfrm>
        </p:grpSpPr>
        <p:pic>
          <p:nvPicPr>
            <p:cNvPr id="3" name="Imagem 2">
              <a:extLst>
                <a:ext uri="{FF2B5EF4-FFF2-40B4-BE49-F238E27FC236}">
                  <a16:creationId xmlns:a16="http://schemas.microsoft.com/office/drawing/2014/main" id="{DEC0700A-188C-3AFF-3E89-D085551952A2}"/>
                </a:ext>
              </a:extLst>
            </p:cNvPr>
            <p:cNvPicPr>
              <a:picLocks noChangeAspect="1"/>
            </p:cNvPicPr>
            <p:nvPr/>
          </p:nvPicPr>
          <p:blipFill>
            <a:blip r:embed="rId5"/>
            <a:stretch>
              <a:fillRect/>
            </a:stretch>
          </p:blipFill>
          <p:spPr>
            <a:xfrm>
              <a:off x="462230" y="3968655"/>
              <a:ext cx="2924711" cy="2284451"/>
            </a:xfrm>
            <a:prstGeom prst="rect">
              <a:avLst/>
            </a:prstGeom>
          </p:spPr>
        </p:pic>
        <p:pic>
          <p:nvPicPr>
            <p:cNvPr id="7" name="Imagem 6">
              <a:extLst>
                <a:ext uri="{FF2B5EF4-FFF2-40B4-BE49-F238E27FC236}">
                  <a16:creationId xmlns:a16="http://schemas.microsoft.com/office/drawing/2014/main" id="{47D4DD89-92E2-3357-E867-B0FD134B2753}"/>
                </a:ext>
              </a:extLst>
            </p:cNvPr>
            <p:cNvPicPr>
              <a:picLocks noChangeAspect="1"/>
            </p:cNvPicPr>
            <p:nvPr/>
          </p:nvPicPr>
          <p:blipFill>
            <a:blip r:embed="rId6"/>
            <a:stretch>
              <a:fillRect/>
            </a:stretch>
          </p:blipFill>
          <p:spPr>
            <a:xfrm>
              <a:off x="3775745" y="3968655"/>
              <a:ext cx="3092556" cy="2284451"/>
            </a:xfrm>
            <a:prstGeom prst="rect">
              <a:avLst/>
            </a:prstGeom>
          </p:spPr>
        </p:pic>
      </p:grpSp>
      <p:pic>
        <p:nvPicPr>
          <p:cNvPr id="8" name="Espaço Reservado para Conteúdo 21" descr="Setas de divisa">
            <a:extLst>
              <a:ext uri="{FF2B5EF4-FFF2-40B4-BE49-F238E27FC236}">
                <a16:creationId xmlns:a16="http://schemas.microsoft.com/office/drawing/2014/main" id="{AEBBB8A8-3CBA-5E08-E86D-F2D389086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3963" y="4515808"/>
            <a:ext cx="333244" cy="333244"/>
          </a:xfrm>
          <a:prstGeom prst="rect">
            <a:avLst/>
          </a:prstGeom>
        </p:spPr>
      </p:pic>
    </p:spTree>
    <p:extLst>
      <p:ext uri="{BB962C8B-B14F-4D97-AF65-F5344CB8AC3E}">
        <p14:creationId xmlns:p14="http://schemas.microsoft.com/office/powerpoint/2010/main" val="1516912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3.  Funções Ecológica e os Benefícios Socioeconômicos</a:t>
            </a:r>
          </a:p>
        </p:txBody>
      </p:sp>
      <p:pic>
        <p:nvPicPr>
          <p:cNvPr id="5" name="Espaço Reservado para Conteúdo 4">
            <a:extLst>
              <a:ext uri="{FF2B5EF4-FFF2-40B4-BE49-F238E27FC236}">
                <a16:creationId xmlns:a16="http://schemas.microsoft.com/office/drawing/2014/main" id="{CD8B5BC8-907B-FC06-9C4E-037FFFE14571}"/>
              </a:ext>
            </a:extLst>
          </p:cNvPr>
          <p:cNvPicPr>
            <a:picLocks noGrp="1" noChangeAspect="1"/>
          </p:cNvPicPr>
          <p:nvPr>
            <p:ph idx="1"/>
          </p:nvPr>
        </p:nvPicPr>
        <p:blipFill>
          <a:blip r:embed="rId3"/>
          <a:stretch>
            <a:fillRect/>
          </a:stretch>
        </p:blipFill>
        <p:spPr>
          <a:xfrm>
            <a:off x="6568965" y="1981134"/>
            <a:ext cx="5350751" cy="3799201"/>
          </a:xfrm>
          <a:prstGeom prst="rect">
            <a:avLst/>
          </a:prstGeom>
        </p:spPr>
      </p:pic>
      <p:sp>
        <p:nvSpPr>
          <p:cNvPr id="8" name="CaixaDeTexto 7">
            <a:extLst>
              <a:ext uri="{FF2B5EF4-FFF2-40B4-BE49-F238E27FC236}">
                <a16:creationId xmlns:a16="http://schemas.microsoft.com/office/drawing/2014/main" id="{ECF94340-E427-AE14-0DE8-58C45E45447A}"/>
              </a:ext>
            </a:extLst>
          </p:cNvPr>
          <p:cNvSpPr txBox="1"/>
          <p:nvPr/>
        </p:nvSpPr>
        <p:spPr>
          <a:xfrm>
            <a:off x="399393" y="1207354"/>
            <a:ext cx="11393214" cy="1169551"/>
          </a:xfrm>
          <a:prstGeom prst="rect">
            <a:avLst/>
          </a:prstGeom>
          <a:noFill/>
        </p:spPr>
        <p:txBody>
          <a:bodyPr wrap="square">
            <a:spAutoFit/>
          </a:bodyPr>
          <a:lstStyle/>
          <a:p>
            <a:pPr lvl="0" algn="just"/>
            <a:r>
              <a:rPr lang="pt-BR" kern="0" dirty="0">
                <a:effectLst/>
                <a:latin typeface="Century Gothic" panose="020B0502020202020204" pitchFamily="34" charset="0"/>
                <a:ea typeface="Times New Roman" panose="02020603050405020304" pitchFamily="18" charset="0"/>
                <a:cs typeface="Calibri" panose="020F0502020204030204" pitchFamily="34" charset="0"/>
              </a:rPr>
              <a:t>Além do papel na mitigação das mudanças climáticas</a:t>
            </a:r>
            <a:r>
              <a:rPr lang="pt-BR" kern="100" dirty="0">
                <a:effectLst/>
                <a:latin typeface="Century Gothic" panose="020B0502020202020204" pitchFamily="34" charset="0"/>
                <a:ea typeface="Calibri" panose="020F0502020204030204" pitchFamily="34" charset="0"/>
                <a:cs typeface="Calibri" panose="020F0502020204030204" pitchFamily="34" charset="0"/>
              </a:rPr>
              <a:t>... o interesse global nos </a:t>
            </a:r>
            <a:r>
              <a:rPr lang="pt-BR" kern="100" dirty="0" err="1">
                <a:effectLst/>
                <a:latin typeface="Century Gothic" panose="020B0502020202020204" pitchFamily="34" charset="0"/>
                <a:ea typeface="Calibri" panose="020F0502020204030204" pitchFamily="34" charset="0"/>
                <a:cs typeface="Calibri" panose="020F0502020204030204" pitchFamily="34" charset="0"/>
              </a:rPr>
              <a:t>ECAs</a:t>
            </a:r>
            <a:r>
              <a:rPr lang="pt-BR" kern="100" dirty="0">
                <a:effectLst/>
                <a:latin typeface="Century Gothic" panose="020B0502020202020204" pitchFamily="34" charset="0"/>
                <a:ea typeface="Calibri" panose="020F0502020204030204" pitchFamily="34" charset="0"/>
                <a:cs typeface="Calibri" panose="020F0502020204030204" pitchFamily="34" charset="0"/>
              </a:rPr>
              <a:t> está enraizado no seu potencial de ao</a:t>
            </a:r>
            <a:r>
              <a:rPr lang="pt-BR" b="1" kern="100" dirty="0">
                <a:effectLst/>
                <a:latin typeface="Century Gothic" panose="020B0502020202020204" pitchFamily="34" charset="0"/>
                <a:ea typeface="Calibri" panose="020F0502020204030204" pitchFamily="34" charset="0"/>
                <a:cs typeface="Calibri" panose="020F0502020204030204" pitchFamily="34" charset="0"/>
              </a:rPr>
              <a:t>  mesmo tempo</a:t>
            </a:r>
            <a:r>
              <a:rPr lang="pt-BR" b="1" kern="100" dirty="0">
                <a:latin typeface="Century Gothic" panose="020B0502020202020204" pitchFamily="34" charset="0"/>
                <a:ea typeface="Calibri" panose="020F0502020204030204" pitchFamily="34" charset="0"/>
                <a:cs typeface="Calibri" panose="020F0502020204030204" pitchFamily="34" charset="0"/>
              </a:rPr>
              <a:t> </a:t>
            </a:r>
            <a:r>
              <a:rPr lang="pt-BR" b="1" kern="100" dirty="0">
                <a:effectLst/>
                <a:latin typeface="Century Gothic" panose="020B0502020202020204" pitchFamily="34" charset="0"/>
                <a:ea typeface="Calibri" panose="020F0502020204030204" pitchFamily="34" charset="0"/>
                <a:cs typeface="Calibri" panose="020F0502020204030204" pitchFamily="34" charset="0"/>
              </a:rPr>
              <a:t>alcançar co-benefícios</a:t>
            </a:r>
            <a:r>
              <a:rPr lang="pt-BR" b="1" kern="100" dirty="0">
                <a:latin typeface="Century Gothic" panose="020B0502020202020204" pitchFamily="34" charset="0"/>
                <a:ea typeface="Calibri" panose="020F0502020204030204" pitchFamily="34" charset="0"/>
                <a:cs typeface="Calibri" panose="020F0502020204030204" pitchFamily="34" charset="0"/>
              </a:rPr>
              <a:t> que promovem a adaptação a essas mudanças</a:t>
            </a:r>
            <a:endParaRPr lang="pt-BR"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algn="just"/>
            <a:endParaRPr lang="en-US" sz="1600" kern="100" dirty="0">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023F5CF0-5017-542C-2D3F-D8EDBE2E5F00}"/>
              </a:ext>
            </a:extLst>
          </p:cNvPr>
          <p:cNvSpPr txBox="1"/>
          <p:nvPr/>
        </p:nvSpPr>
        <p:spPr>
          <a:xfrm>
            <a:off x="5739634" y="6171523"/>
            <a:ext cx="6180082" cy="246221"/>
          </a:xfrm>
          <a:prstGeom prst="rect">
            <a:avLst/>
          </a:prstGeom>
          <a:noFill/>
        </p:spPr>
        <p:txBody>
          <a:bodyPr wrap="square">
            <a:spAutoFit/>
          </a:bodyPr>
          <a:lstStyle/>
          <a:p>
            <a:pPr algn="r"/>
            <a:r>
              <a:rPr lang="pt-BR" sz="1000" dirty="0">
                <a:latin typeface="Century Gothic" panose="020B0502020202020204" pitchFamily="34" charset="0"/>
              </a:rPr>
              <a:t>Fonte: NELLEMAN </a:t>
            </a:r>
            <a:r>
              <a:rPr lang="pt-BR" sz="1000" i="1" dirty="0">
                <a:latin typeface="Century Gothic" panose="020B0502020202020204" pitchFamily="34" charset="0"/>
              </a:rPr>
              <a:t>et al.</a:t>
            </a:r>
            <a:r>
              <a:rPr lang="pt-BR" sz="1000" dirty="0">
                <a:latin typeface="Century Gothic" panose="020B0502020202020204" pitchFamily="34" charset="0"/>
              </a:rPr>
              <a:t>, 2009; DUARTE </a:t>
            </a:r>
            <a:r>
              <a:rPr lang="pt-BR" sz="1000" i="1" dirty="0">
                <a:latin typeface="Century Gothic" panose="020B0502020202020204" pitchFamily="34" charset="0"/>
              </a:rPr>
              <a:t>et al</a:t>
            </a:r>
            <a:r>
              <a:rPr lang="pt-BR" sz="1000" dirty="0">
                <a:latin typeface="Century Gothic" panose="020B0502020202020204" pitchFamily="34" charset="0"/>
              </a:rPr>
              <a:t>., 2013; MCLEOD </a:t>
            </a:r>
            <a:r>
              <a:rPr lang="pt-BR" sz="1000" i="1" dirty="0">
                <a:latin typeface="Century Gothic" panose="020B0502020202020204" pitchFamily="34" charset="0"/>
              </a:rPr>
              <a:t>et al</a:t>
            </a:r>
            <a:r>
              <a:rPr lang="pt-BR" sz="1000" dirty="0">
                <a:latin typeface="Century Gothic" panose="020B0502020202020204" pitchFamily="34" charset="0"/>
              </a:rPr>
              <a:t>. 2011.</a:t>
            </a:r>
          </a:p>
        </p:txBody>
      </p:sp>
      <p:sp>
        <p:nvSpPr>
          <p:cNvPr id="12" name="CaixaDeTexto 11">
            <a:extLst>
              <a:ext uri="{FF2B5EF4-FFF2-40B4-BE49-F238E27FC236}">
                <a16:creationId xmlns:a16="http://schemas.microsoft.com/office/drawing/2014/main" id="{1B7DED81-177A-9F0C-35D8-34CDCE7A7B4E}"/>
              </a:ext>
            </a:extLst>
          </p:cNvPr>
          <p:cNvSpPr txBox="1"/>
          <p:nvPr/>
        </p:nvSpPr>
        <p:spPr>
          <a:xfrm>
            <a:off x="394138" y="2614205"/>
            <a:ext cx="5701862" cy="2646878"/>
          </a:xfrm>
          <a:prstGeom prst="rect">
            <a:avLst/>
          </a:prstGeom>
          <a:noFill/>
        </p:spPr>
        <p:txBody>
          <a:bodyPr wrap="square">
            <a:spAutoFit/>
          </a:bodyPr>
          <a:lstStyle/>
          <a:p>
            <a:pPr marL="514350" indent="-285750" algn="just">
              <a:spcBef>
                <a:spcPts val="600"/>
              </a:spcBef>
              <a:spcAft>
                <a:spcPts val="600"/>
              </a:spcAft>
              <a:buFont typeface="Wingdings" panose="05000000000000000000" pitchFamily="2" charset="2"/>
              <a:buChar char="§"/>
            </a:pPr>
            <a:r>
              <a:rPr lang="pt-BR" sz="1800" kern="0" dirty="0">
                <a:effectLst/>
                <a:latin typeface="Century Gothic" panose="020B0502020202020204" pitchFamily="34" charset="0"/>
                <a:ea typeface="Times New Roman" panose="02020603050405020304" pitchFamily="18" charset="0"/>
                <a:cs typeface="Times New Roman" panose="02020603050405020304" pitchFamily="18" charset="0"/>
              </a:rPr>
              <a:t>Sustentam uma biodiversidade rica fauna e flora</a:t>
            </a:r>
            <a:r>
              <a:rPr lang="pt-BR" kern="0" dirty="0">
                <a:latin typeface="Century Gothic" panose="020B0502020202020204" pitchFamily="34" charset="0"/>
                <a:ea typeface="Times New Roman" panose="02020603050405020304" pitchFamily="18" charset="0"/>
                <a:cs typeface="Times New Roman" panose="02020603050405020304" pitchFamily="18" charset="0"/>
              </a:rPr>
              <a:t>;</a:t>
            </a:r>
            <a:endParaRPr lang="pt-BR" sz="1800" kern="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514350" indent="-285750" algn="just">
              <a:spcBef>
                <a:spcPts val="600"/>
              </a:spcBef>
              <a:spcAft>
                <a:spcPts val="600"/>
              </a:spcAft>
              <a:buFont typeface="Wingdings" panose="05000000000000000000" pitchFamily="2" charset="2"/>
              <a:buChar char="§"/>
            </a:pPr>
            <a:r>
              <a:rPr lang="pt-BR" sz="1800" kern="100" dirty="0">
                <a:effectLst/>
                <a:latin typeface="Century Gothic" panose="020B0502020202020204" pitchFamily="34" charset="0"/>
                <a:ea typeface="Times New Roman" panose="02020603050405020304" pitchFamily="18" charset="0"/>
                <a:cs typeface="Times New Roman" panose="02020603050405020304" pitchFamily="18" charset="0"/>
              </a:rPr>
              <a:t>Fornecem Serviços Ecossistêmicos críticos</a:t>
            </a:r>
            <a:r>
              <a:rPr lang="pt-BR" sz="1800" kern="0" dirty="0">
                <a:effectLst/>
                <a:latin typeface="Century Gothic" panose="020B0502020202020204" pitchFamily="34" charset="0"/>
                <a:ea typeface="Times New Roman" panose="02020603050405020304" pitchFamily="18" charset="0"/>
                <a:cs typeface="Times New Roman" panose="02020603050405020304" pitchFamily="18" charset="0"/>
              </a:rPr>
              <a:t> para o meio ambiente e para o bem-estar das comunidades costeiras, como a purificação da </a:t>
            </a:r>
            <a:r>
              <a:rPr lang="pt-BR" kern="0" dirty="0">
                <a:latin typeface="Century Gothic" panose="020B0502020202020204" pitchFamily="34" charset="0"/>
                <a:cs typeface="Times New Roman" panose="02020603050405020304" pitchFamily="18" charset="0"/>
              </a:rPr>
              <a:t>água, a produção de alimentos e...</a:t>
            </a:r>
          </a:p>
          <a:p>
            <a:pPr marL="514350" indent="-285750" algn="just">
              <a:spcBef>
                <a:spcPts val="600"/>
              </a:spcBef>
              <a:spcAft>
                <a:spcPts val="600"/>
              </a:spcAft>
              <a:buFont typeface="Wingdings" panose="05000000000000000000" pitchFamily="2" charset="2"/>
              <a:buChar char="§"/>
            </a:pPr>
            <a:r>
              <a:rPr lang="pt-BR" kern="0" dirty="0">
                <a:latin typeface="Century Gothic" panose="020B0502020202020204" pitchFamily="34" charset="0"/>
                <a:cs typeface="Times New Roman" panose="02020603050405020304" pitchFamily="18" charset="0"/>
              </a:rPr>
              <a:t>Suportam às Economias Locais...</a:t>
            </a:r>
          </a:p>
        </p:txBody>
      </p:sp>
    </p:spTree>
    <p:extLst>
      <p:ext uri="{BB962C8B-B14F-4D97-AF65-F5344CB8AC3E}">
        <p14:creationId xmlns:p14="http://schemas.microsoft.com/office/powerpoint/2010/main" val="349056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3.  Funções Ecológica e os Benefícios Socioeconômicos</a:t>
            </a:r>
          </a:p>
        </p:txBody>
      </p:sp>
      <p:sp>
        <p:nvSpPr>
          <p:cNvPr id="8" name="CaixaDeTexto 7">
            <a:extLst>
              <a:ext uri="{FF2B5EF4-FFF2-40B4-BE49-F238E27FC236}">
                <a16:creationId xmlns:a16="http://schemas.microsoft.com/office/drawing/2014/main" id="{ECF94340-E427-AE14-0DE8-58C45E45447A}"/>
              </a:ext>
            </a:extLst>
          </p:cNvPr>
          <p:cNvSpPr txBox="1"/>
          <p:nvPr/>
        </p:nvSpPr>
        <p:spPr>
          <a:xfrm>
            <a:off x="441434" y="1197991"/>
            <a:ext cx="10857187" cy="4939814"/>
          </a:xfrm>
          <a:prstGeom prst="rect">
            <a:avLst/>
          </a:prstGeom>
          <a:noFill/>
        </p:spPr>
        <p:txBody>
          <a:bodyPr wrap="square">
            <a:spAutoFit/>
          </a:bodyPr>
          <a:lstStyle/>
          <a:p>
            <a:pPr marL="342900" lvl="0" indent="-342900" algn="just">
              <a:buSzPts val="1000"/>
              <a:buFont typeface="Wingdings" panose="05000000000000000000" pitchFamily="2" charset="2"/>
              <a:buChar char="§"/>
              <a:tabLst>
                <a:tab pos="457200" algn="l"/>
              </a:tabLst>
            </a:pP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Pesca e Aquicultura:</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São áreas críticas para a reprodução e para o desenvolvimento de várias espécies de peixes e mariscos (berçários naturais), que garantem a continuidade das populações pesqueira e economias locais.</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Estima-se que mais </a:t>
            </a: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de 75% das espécies pescadas em áreas costeiras tropicais dependem desses habitats em alguma fase do seu ciclo de vida</a:t>
            </a:r>
            <a:r>
              <a:rPr lang="pt-BR" sz="1500" b="1" kern="0" dirty="0">
                <a:latin typeface="Century Gothic" panose="020B0502020202020204" pitchFamily="34" charset="0"/>
                <a:ea typeface="Times New Roman" panose="02020603050405020304" pitchFamily="18" charset="0"/>
                <a:cs typeface="Calibri" panose="020F0502020204030204" pitchFamily="34" charset="0"/>
              </a:rPr>
              <a:t>.</a:t>
            </a:r>
          </a:p>
          <a:p>
            <a:pPr lvl="1" algn="just">
              <a:buSzPts val="1000"/>
              <a:tabLst>
                <a:tab pos="914400" algn="l"/>
              </a:tabLst>
            </a:pP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buSzPts val="1000"/>
              <a:buFont typeface="Wingdings" panose="05000000000000000000" pitchFamily="2" charset="2"/>
              <a:buChar char="§"/>
              <a:tabLst>
                <a:tab pos="457200" algn="l"/>
              </a:tabLst>
            </a:pPr>
            <a:r>
              <a:rPr lang="pt-BR" sz="1500" b="1" kern="0" dirty="0">
                <a:latin typeface="Century Gothic" panose="020B0502020202020204" pitchFamily="34" charset="0"/>
                <a:cs typeface="Calibri" panose="020F0502020204030204" pitchFamily="34" charset="0"/>
              </a:rPr>
              <a:t>Turismo</a:t>
            </a: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 e Recreação:</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São atração para o </a:t>
            </a: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turismo ecológico</a:t>
            </a: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 As praias protegidas por manguezais e os recifes de corais oferecem locais ideais para atividades como mergulho, observação de vida selvagem e pesca esportiva. </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O turismo sustentável gera renda, ao mesmo tempo em que promove a conservação dos recursos naturais.</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Exemplo:</a:t>
            </a: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 O </a:t>
            </a: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Parque Nacional de Abrolhos</a:t>
            </a: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 (BA), é um destino popular para turistas interessados em ecoturismo.</a:t>
            </a:r>
          </a:p>
          <a:p>
            <a:pPr lvl="1" algn="just">
              <a:buSzPts val="1000"/>
              <a:tabLst>
                <a:tab pos="914400" algn="l"/>
              </a:tabLst>
            </a:pP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buSzPts val="1000"/>
              <a:buFont typeface="Wingdings" panose="05000000000000000000" pitchFamily="2" charset="2"/>
              <a:buChar char="§"/>
              <a:tabLst>
                <a:tab pos="457200" algn="l"/>
              </a:tabLst>
            </a:pP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Proteção Costeira:</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Funcionam como barreiras naturais contra tempestades e erosão, protegendo as comunidades costeiras e infraestrutura. </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Absorvem a energia das ondas, reduzindo o impacto de eventos extremos e ajudando a prevenir inundações e deslizamentos de terra. </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pt-BR" sz="1500" b="1" kern="0" dirty="0">
                <a:effectLst/>
                <a:latin typeface="Century Gothic" panose="020B0502020202020204" pitchFamily="34" charset="0"/>
                <a:ea typeface="Times New Roman" panose="02020603050405020304" pitchFamily="18" charset="0"/>
                <a:cs typeface="Calibri" panose="020F0502020204030204" pitchFamily="34" charset="0"/>
              </a:rPr>
              <a:t>Exemplo: Manguezal de Cananéia </a:t>
            </a:r>
            <a:r>
              <a:rPr lang="pt-BR" sz="1500" kern="0" dirty="0">
                <a:effectLst/>
                <a:latin typeface="Century Gothic" panose="020B0502020202020204" pitchFamily="34" charset="0"/>
                <a:ea typeface="Times New Roman" panose="02020603050405020304" pitchFamily="18" charset="0"/>
                <a:cs typeface="Calibri" panose="020F0502020204030204" pitchFamily="34" charset="0"/>
              </a:rPr>
              <a:t>(Parque Estadual da Ilha do Cardoso - SP) que </a:t>
            </a:r>
            <a:r>
              <a:rPr lang="pt-BR" sz="1500" kern="0" dirty="0">
                <a:latin typeface="Century Gothic" panose="020B0502020202020204" pitchFamily="34" charset="0"/>
                <a:ea typeface="Times New Roman" panose="02020603050405020304" pitchFamily="18" charset="0"/>
                <a:cs typeface="Calibri" panose="020F0502020204030204" pitchFamily="34" charset="0"/>
              </a:rPr>
              <a:t>desempenha um papel crucial na proteção da linha costeira contra a erosão.</a:t>
            </a:r>
            <a:endParaRPr lang="pt-BR" sz="15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CaixaDeTexto 9">
            <a:extLst>
              <a:ext uri="{FF2B5EF4-FFF2-40B4-BE49-F238E27FC236}">
                <a16:creationId xmlns:a16="http://schemas.microsoft.com/office/drawing/2014/main" id="{023F5CF0-5017-542C-2D3F-D8EDBE2E5F00}"/>
              </a:ext>
            </a:extLst>
          </p:cNvPr>
          <p:cNvSpPr txBox="1"/>
          <p:nvPr/>
        </p:nvSpPr>
        <p:spPr>
          <a:xfrm>
            <a:off x="4761187" y="6137805"/>
            <a:ext cx="7315200" cy="261610"/>
          </a:xfrm>
          <a:prstGeom prst="rect">
            <a:avLst/>
          </a:prstGeom>
          <a:noFill/>
        </p:spPr>
        <p:txBody>
          <a:bodyPr wrap="square">
            <a:spAutoFit/>
          </a:bodyPr>
          <a:lstStyle/>
          <a:p>
            <a:pPr algn="r"/>
            <a:r>
              <a:rPr lang="pt-BR" sz="1050" dirty="0">
                <a:latin typeface="Century Gothic" panose="020B0502020202020204" pitchFamily="34" charset="0"/>
              </a:rPr>
              <a:t>Fonte: NELLEMAN </a:t>
            </a:r>
            <a:r>
              <a:rPr lang="pt-BR" sz="1050" i="1" dirty="0">
                <a:latin typeface="Century Gothic" panose="020B0502020202020204" pitchFamily="34" charset="0"/>
              </a:rPr>
              <a:t>et al., </a:t>
            </a:r>
            <a:r>
              <a:rPr lang="pt-BR" sz="1050" dirty="0">
                <a:latin typeface="Century Gothic" panose="020B0502020202020204" pitchFamily="34" charset="0"/>
              </a:rPr>
              <a:t>2009; DUARTE </a:t>
            </a:r>
            <a:r>
              <a:rPr lang="pt-BR" sz="1050" i="1" dirty="0">
                <a:latin typeface="Century Gothic" panose="020B0502020202020204" pitchFamily="34" charset="0"/>
              </a:rPr>
              <a:t>et al.</a:t>
            </a:r>
            <a:r>
              <a:rPr lang="pt-BR" sz="1050" dirty="0">
                <a:latin typeface="Century Gothic" panose="020B0502020202020204" pitchFamily="34" charset="0"/>
              </a:rPr>
              <a:t>, 2013; </a:t>
            </a:r>
            <a:r>
              <a:rPr lang="pt-BR" sz="1050" kern="0" dirty="0">
                <a:latin typeface="Century Gothic" panose="020B0502020202020204" pitchFamily="34" charset="0"/>
                <a:ea typeface="Times New Roman" panose="02020603050405020304" pitchFamily="18" charset="0"/>
                <a:cs typeface="Calibri" panose="020F0502020204030204" pitchFamily="34" charset="0"/>
              </a:rPr>
              <a:t>2020; </a:t>
            </a:r>
            <a:r>
              <a:rPr lang="pt-BR" sz="1050" dirty="0">
                <a:latin typeface="Century Gothic" panose="020B0502020202020204" pitchFamily="34" charset="0"/>
              </a:rPr>
              <a:t>MCLEOD </a:t>
            </a:r>
            <a:r>
              <a:rPr lang="pt-BR" sz="1050" i="1" dirty="0">
                <a:latin typeface="Century Gothic" panose="020B0502020202020204" pitchFamily="34" charset="0"/>
              </a:rPr>
              <a:t>et al.</a:t>
            </a:r>
            <a:r>
              <a:rPr lang="pt-BR" sz="1050" dirty="0">
                <a:latin typeface="Century Gothic" panose="020B0502020202020204" pitchFamily="34" charset="0"/>
              </a:rPr>
              <a:t> 2011; </a:t>
            </a:r>
            <a:r>
              <a:rPr lang="pt-BR" sz="1050" kern="0" dirty="0">
                <a:effectLst/>
                <a:latin typeface="Century Gothic" panose="020B0502020202020204" pitchFamily="34" charset="0"/>
                <a:ea typeface="Times New Roman" panose="02020603050405020304" pitchFamily="18" charset="0"/>
                <a:cs typeface="Calibri" panose="020F0502020204030204" pitchFamily="34" charset="0"/>
              </a:rPr>
              <a:t>FRAGA; SILVA, 2022</a:t>
            </a:r>
            <a:r>
              <a:rPr lang="pt-BR" sz="1050" dirty="0">
                <a:latin typeface="Century Gothic" panose="020B0502020202020204" pitchFamily="34" charset="0"/>
              </a:rPr>
              <a:t>.</a:t>
            </a:r>
          </a:p>
        </p:txBody>
      </p:sp>
    </p:spTree>
    <p:extLst>
      <p:ext uri="{BB962C8B-B14F-4D97-AF65-F5344CB8AC3E}">
        <p14:creationId xmlns:p14="http://schemas.microsoft.com/office/powerpoint/2010/main" val="3450983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5" name="Título 1">
            <a:extLst>
              <a:ext uri="{FF2B5EF4-FFF2-40B4-BE49-F238E27FC236}">
                <a16:creationId xmlns:a16="http://schemas.microsoft.com/office/drawing/2014/main" id="{155AC0B6-3862-159B-0BAE-9D2497A79BED}"/>
              </a:ext>
            </a:extLst>
          </p:cNvPr>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4.	Estratégias de Conservação e Recuperação</a:t>
            </a:r>
          </a:p>
        </p:txBody>
      </p:sp>
      <p:sp>
        <p:nvSpPr>
          <p:cNvPr id="9" name="CaixaDeTexto 8">
            <a:extLst>
              <a:ext uri="{FF2B5EF4-FFF2-40B4-BE49-F238E27FC236}">
                <a16:creationId xmlns:a16="http://schemas.microsoft.com/office/drawing/2014/main" id="{73A63009-2F52-7886-6278-962B542395B3}"/>
              </a:ext>
            </a:extLst>
          </p:cNvPr>
          <p:cNvSpPr txBox="1"/>
          <p:nvPr/>
        </p:nvSpPr>
        <p:spPr>
          <a:xfrm>
            <a:off x="0" y="1319647"/>
            <a:ext cx="6180082" cy="470000"/>
          </a:xfrm>
          <a:prstGeom prst="rect">
            <a:avLst/>
          </a:prstGeom>
          <a:noFill/>
        </p:spPr>
        <p:txBody>
          <a:bodyPr wrap="square">
            <a:spAutoFit/>
          </a:bodyPr>
          <a:lstStyle/>
          <a:p>
            <a:pPr lvl="1" algn="just">
              <a:lnSpc>
                <a:spcPct val="107000"/>
              </a:lnSpc>
              <a:spcBef>
                <a:spcPts val="600"/>
              </a:spcBef>
              <a:spcAft>
                <a:spcPts val="600"/>
              </a:spcAft>
              <a:buSzPts val="1000"/>
            </a:pPr>
            <a:r>
              <a:rPr lang="pt-BR" sz="2400" b="1" kern="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rPr>
              <a:t>Tratados e Iniciativas Globais</a:t>
            </a:r>
            <a:endParaRPr lang="pt-BR" sz="2800" b="1" kern="10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graphicFrame>
        <p:nvGraphicFramePr>
          <p:cNvPr id="16" name="Tabela 15">
            <a:extLst>
              <a:ext uri="{FF2B5EF4-FFF2-40B4-BE49-F238E27FC236}">
                <a16:creationId xmlns:a16="http://schemas.microsoft.com/office/drawing/2014/main" id="{EFC9A5D6-5F7D-6D4C-2A8F-60ACDD30ED86}"/>
              </a:ext>
            </a:extLst>
          </p:cNvPr>
          <p:cNvGraphicFramePr>
            <a:graphicFrameLocks noGrp="1"/>
          </p:cNvGraphicFramePr>
          <p:nvPr>
            <p:extLst>
              <p:ext uri="{D42A27DB-BD31-4B8C-83A1-F6EECF244321}">
                <p14:modId xmlns:p14="http://schemas.microsoft.com/office/powerpoint/2010/main" val="3983407303"/>
              </p:ext>
            </p:extLst>
          </p:nvPr>
        </p:nvGraphicFramePr>
        <p:xfrm>
          <a:off x="922282" y="2070470"/>
          <a:ext cx="10515600" cy="3675260"/>
        </p:xfrm>
        <a:graphic>
          <a:graphicData uri="http://schemas.openxmlformats.org/drawingml/2006/table">
            <a:tbl>
              <a:tblPr>
                <a:tableStyleId>{5C22544A-7EE6-4342-B048-85BDC9FD1C3A}</a:tableStyleId>
              </a:tblPr>
              <a:tblGrid>
                <a:gridCol w="353218">
                  <a:extLst>
                    <a:ext uri="{9D8B030D-6E8A-4147-A177-3AD203B41FA5}">
                      <a16:colId xmlns:a16="http://schemas.microsoft.com/office/drawing/2014/main" val="1937763656"/>
                    </a:ext>
                  </a:extLst>
                </a:gridCol>
                <a:gridCol w="10162382">
                  <a:extLst>
                    <a:ext uri="{9D8B030D-6E8A-4147-A177-3AD203B41FA5}">
                      <a16:colId xmlns:a16="http://schemas.microsoft.com/office/drawing/2014/main" val="830215387"/>
                    </a:ext>
                  </a:extLst>
                </a:gridCol>
              </a:tblGrid>
              <a:tr h="105965">
                <a:tc>
                  <a:txBody>
                    <a:bodyPr/>
                    <a:lstStyle/>
                    <a:p>
                      <a:pPr algn="ctr" fontAlgn="ctr">
                        <a:lnSpc>
                          <a:spcPct val="150000"/>
                        </a:lnSpc>
                      </a:pPr>
                      <a:r>
                        <a:rPr lang="pt-BR" sz="1600" u="none" strike="noStrike">
                          <a:effectLst/>
                          <a:latin typeface="Century Gothic" panose="020B0502020202020204" pitchFamily="34" charset="0"/>
                        </a:rPr>
                        <a:t>1</a:t>
                      </a:r>
                      <a:endParaRPr lang="pt-BR" sz="1600" b="0" i="0" u="none" strike="noStrike">
                        <a:solidFill>
                          <a:srgbClr val="000000"/>
                        </a:solidFill>
                        <a:effectLst/>
                        <a:latin typeface="Century Gothic" panose="020B0502020202020204" pitchFamily="34" charset="0"/>
                      </a:endParaRPr>
                    </a:p>
                  </a:txBody>
                  <a:tcPr marL="4415" marR="4415" marT="4415" marB="0" anchor="ctr"/>
                </a:tc>
                <a:tc>
                  <a:txBody>
                    <a:bodyPr/>
                    <a:lstStyle/>
                    <a:p>
                      <a:pPr algn="l" fontAlgn="ctr">
                        <a:lnSpc>
                          <a:spcPct val="150000"/>
                        </a:lnSpc>
                      </a:pPr>
                      <a:r>
                        <a:rPr lang="pt-BR" sz="1600" u="none" strike="noStrike">
                          <a:effectLst/>
                          <a:latin typeface="Century Gothic" panose="020B0502020202020204" pitchFamily="34" charset="0"/>
                        </a:rPr>
                        <a:t>Convenção do Patrimônio Mundial (1972): identificação de ecossistemas de carbono azul enquanto Patrimônio Natural;</a:t>
                      </a:r>
                      <a:endParaRPr lang="pt-BR" sz="1600" b="0" i="0" u="none" strike="noStrike">
                        <a:solidFill>
                          <a:srgbClr val="000000"/>
                        </a:solidFill>
                        <a:effectLst/>
                        <a:latin typeface="Century Gothic" panose="020B0502020202020204" pitchFamily="34" charset="0"/>
                      </a:endParaRPr>
                    </a:p>
                  </a:txBody>
                  <a:tcPr marL="4415" marR="4415" marT="4415" marB="0" anchor="ctr"/>
                </a:tc>
                <a:extLst>
                  <a:ext uri="{0D108BD9-81ED-4DB2-BD59-A6C34878D82A}">
                    <a16:rowId xmlns:a16="http://schemas.microsoft.com/office/drawing/2014/main" val="1283030713"/>
                  </a:ext>
                </a:extLst>
              </a:tr>
              <a:tr h="105965">
                <a:tc>
                  <a:txBody>
                    <a:bodyPr/>
                    <a:lstStyle/>
                    <a:p>
                      <a:pPr algn="ctr" fontAlgn="ctr">
                        <a:lnSpc>
                          <a:spcPct val="150000"/>
                        </a:lnSpc>
                      </a:pPr>
                      <a:r>
                        <a:rPr lang="pt-BR" sz="1600" u="none" strike="noStrike">
                          <a:effectLst/>
                          <a:latin typeface="Century Gothic" panose="020B0502020202020204" pitchFamily="34" charset="0"/>
                        </a:rPr>
                        <a:t>2</a:t>
                      </a:r>
                      <a:endParaRPr lang="pt-BR" sz="1600" b="0" i="0" u="none" strike="noStrike">
                        <a:solidFill>
                          <a:srgbClr val="000000"/>
                        </a:solidFill>
                        <a:effectLst/>
                        <a:latin typeface="Century Gothic" panose="020B0502020202020204" pitchFamily="34" charset="0"/>
                      </a:endParaRPr>
                    </a:p>
                  </a:txBody>
                  <a:tcPr marL="4415" marR="4415" marT="4415" marB="0" anchor="ctr"/>
                </a:tc>
                <a:tc>
                  <a:txBody>
                    <a:bodyPr/>
                    <a:lstStyle/>
                    <a:p>
                      <a:pPr algn="l" fontAlgn="ctr">
                        <a:lnSpc>
                          <a:spcPct val="150000"/>
                        </a:lnSpc>
                      </a:pPr>
                      <a:r>
                        <a:rPr lang="pt-BR" sz="1600" u="none" strike="noStrike" dirty="0">
                          <a:effectLst/>
                          <a:latin typeface="Century Gothic" panose="020B0502020202020204" pitchFamily="34" charset="0"/>
                        </a:rPr>
                        <a:t>Convenção de Ramsar (1975) e o Plano Estratégico de 2016-2024: reconhecimento dos ecossistemas costeiros de carbono azul enquanto zonas úmidas;</a:t>
                      </a:r>
                      <a:endParaRPr lang="pt-BR" sz="1600" b="0" i="0" u="none" strike="noStrike" dirty="0">
                        <a:solidFill>
                          <a:srgbClr val="000000"/>
                        </a:solidFill>
                        <a:effectLst/>
                        <a:latin typeface="Century Gothic" panose="020B0502020202020204" pitchFamily="34" charset="0"/>
                      </a:endParaRPr>
                    </a:p>
                  </a:txBody>
                  <a:tcPr marL="4415" marR="4415" marT="4415" marB="0" anchor="ctr"/>
                </a:tc>
                <a:extLst>
                  <a:ext uri="{0D108BD9-81ED-4DB2-BD59-A6C34878D82A}">
                    <a16:rowId xmlns:a16="http://schemas.microsoft.com/office/drawing/2014/main" val="3343686578"/>
                  </a:ext>
                </a:extLst>
              </a:tr>
              <a:tr h="198685">
                <a:tc>
                  <a:txBody>
                    <a:bodyPr/>
                    <a:lstStyle/>
                    <a:p>
                      <a:pPr algn="ctr" fontAlgn="ctr">
                        <a:lnSpc>
                          <a:spcPct val="150000"/>
                        </a:lnSpc>
                      </a:pPr>
                      <a:r>
                        <a:rPr lang="pt-BR" sz="1600" u="none" strike="noStrike">
                          <a:effectLst/>
                          <a:latin typeface="Century Gothic" panose="020B0502020202020204" pitchFamily="34" charset="0"/>
                        </a:rPr>
                        <a:t>3</a:t>
                      </a:r>
                      <a:endParaRPr lang="pt-BR" sz="1600" b="0" i="0" u="none" strike="noStrike">
                        <a:solidFill>
                          <a:srgbClr val="000000"/>
                        </a:solidFill>
                        <a:effectLst/>
                        <a:latin typeface="Century Gothic" panose="020B0502020202020204" pitchFamily="34" charset="0"/>
                      </a:endParaRPr>
                    </a:p>
                  </a:txBody>
                  <a:tcPr marL="4415" marR="4415" marT="4415" marB="0" anchor="ctr"/>
                </a:tc>
                <a:tc>
                  <a:txBody>
                    <a:bodyPr/>
                    <a:lstStyle/>
                    <a:p>
                      <a:pPr algn="l" fontAlgn="ctr">
                        <a:lnSpc>
                          <a:spcPct val="150000"/>
                        </a:lnSpc>
                      </a:pPr>
                      <a:r>
                        <a:rPr lang="pt-BR" sz="1600" b="1" u="none" strike="noStrike" dirty="0">
                          <a:effectLst/>
                          <a:latin typeface="Century Gothic" panose="020B0502020202020204" pitchFamily="34" charset="0"/>
                        </a:rPr>
                        <a:t>Convenção da Diversidade Biológica</a:t>
                      </a:r>
                      <a:r>
                        <a:rPr lang="pt-BR" sz="1600" u="none" strike="noStrike" dirty="0">
                          <a:effectLst/>
                          <a:latin typeface="Century Gothic" panose="020B0502020202020204" pitchFamily="34" charset="0"/>
                        </a:rPr>
                        <a:t> (2022), Conferencias das Partes (</a:t>
                      </a:r>
                      <a:r>
                        <a:rPr lang="pt-BR" sz="1600" u="none" strike="noStrike" dirty="0" err="1">
                          <a:effectLst/>
                          <a:latin typeface="Century Gothic" panose="020B0502020202020204" pitchFamily="34" charset="0"/>
                        </a:rPr>
                        <a:t>COPs</a:t>
                      </a:r>
                      <a:r>
                        <a:rPr lang="pt-BR" sz="1600" u="none" strike="noStrike" dirty="0">
                          <a:effectLst/>
                          <a:latin typeface="Century Gothic" panose="020B0502020202020204" pitchFamily="34" charset="0"/>
                        </a:rPr>
                        <a:t>) e agenda de adaptação de Sharm-El-Sheikh: Alcançar as metas globais de biodiversidade firmadas em 2022 (</a:t>
                      </a:r>
                      <a:r>
                        <a:rPr lang="pt-BR" sz="1600" b="1" u="none" strike="noStrike" dirty="0" err="1">
                          <a:effectLst/>
                          <a:latin typeface="Century Gothic" panose="020B0502020202020204" pitchFamily="34" charset="0"/>
                        </a:rPr>
                        <a:t>Kunming</a:t>
                      </a:r>
                      <a:r>
                        <a:rPr lang="pt-BR" sz="1600" b="1" u="none" strike="noStrike" dirty="0">
                          <a:effectLst/>
                          <a:latin typeface="Century Gothic" panose="020B0502020202020204" pitchFamily="34" charset="0"/>
                        </a:rPr>
                        <a:t>–Montreal Global </a:t>
                      </a:r>
                      <a:r>
                        <a:rPr lang="pt-BR" sz="1600" b="1" u="none" strike="noStrike" dirty="0" err="1">
                          <a:effectLst/>
                          <a:latin typeface="Century Gothic" panose="020B0502020202020204" pitchFamily="34" charset="0"/>
                        </a:rPr>
                        <a:t>Biodiversity</a:t>
                      </a:r>
                      <a:r>
                        <a:rPr lang="pt-BR" sz="1600" b="1" u="none" strike="noStrike" dirty="0">
                          <a:effectLst/>
                          <a:latin typeface="Century Gothic" panose="020B0502020202020204" pitchFamily="34" charset="0"/>
                        </a:rPr>
                        <a:t> Framework/KM-GBF</a:t>
                      </a:r>
                      <a:r>
                        <a:rPr lang="pt-BR" sz="1600" u="none" strike="noStrike" dirty="0">
                          <a:effectLst/>
                          <a:latin typeface="Century Gothic" panose="020B0502020202020204" pitchFamily="34" charset="0"/>
                        </a:rPr>
                        <a:t>), que abordam as crises de biodiversidade e clima e contribuem para a restauração e conservação dos ecossistemas (inclusive </a:t>
                      </a:r>
                      <a:r>
                        <a:rPr lang="pt-BR" sz="1600" u="none" strike="noStrike" dirty="0" err="1">
                          <a:effectLst/>
                          <a:latin typeface="Century Gothic" panose="020B0502020202020204" pitchFamily="34" charset="0"/>
                        </a:rPr>
                        <a:t>ECAs</a:t>
                      </a:r>
                      <a:r>
                        <a:rPr lang="pt-BR" sz="1600" u="none" strike="noStrike" dirty="0">
                          <a:effectLst/>
                          <a:latin typeface="Century Gothic" panose="020B0502020202020204" pitchFamily="34" charset="0"/>
                        </a:rPr>
                        <a:t>).</a:t>
                      </a:r>
                      <a:endParaRPr lang="pt-BR" sz="1600" b="0" i="0" u="none" strike="noStrike" dirty="0">
                        <a:solidFill>
                          <a:srgbClr val="000000"/>
                        </a:solidFill>
                        <a:effectLst/>
                        <a:latin typeface="Century Gothic" panose="020B0502020202020204" pitchFamily="34" charset="0"/>
                      </a:endParaRPr>
                    </a:p>
                  </a:txBody>
                  <a:tcPr marL="4415" marR="4415" marT="4415" marB="0" anchor="ctr"/>
                </a:tc>
                <a:extLst>
                  <a:ext uri="{0D108BD9-81ED-4DB2-BD59-A6C34878D82A}">
                    <a16:rowId xmlns:a16="http://schemas.microsoft.com/office/drawing/2014/main" val="1939462934"/>
                  </a:ext>
                </a:extLst>
              </a:tr>
              <a:tr h="105965">
                <a:tc>
                  <a:txBody>
                    <a:bodyPr/>
                    <a:lstStyle/>
                    <a:p>
                      <a:pPr algn="ctr" fontAlgn="ctr">
                        <a:lnSpc>
                          <a:spcPct val="150000"/>
                        </a:lnSpc>
                      </a:pPr>
                      <a:r>
                        <a:rPr lang="pt-BR" sz="1600" u="none" strike="noStrike">
                          <a:effectLst/>
                          <a:latin typeface="Century Gothic" panose="020B0502020202020204" pitchFamily="34" charset="0"/>
                        </a:rPr>
                        <a:t>4</a:t>
                      </a:r>
                      <a:endParaRPr lang="pt-BR" sz="1600" b="0" i="0" u="none" strike="noStrike">
                        <a:solidFill>
                          <a:srgbClr val="000000"/>
                        </a:solidFill>
                        <a:effectLst/>
                        <a:latin typeface="Century Gothic" panose="020B0502020202020204" pitchFamily="34" charset="0"/>
                      </a:endParaRPr>
                    </a:p>
                  </a:txBody>
                  <a:tcPr marL="4415" marR="4415" marT="4415" marB="0" anchor="ctr"/>
                </a:tc>
                <a:tc>
                  <a:txBody>
                    <a:bodyPr/>
                    <a:lstStyle/>
                    <a:p>
                      <a:pPr algn="l" fontAlgn="ctr">
                        <a:lnSpc>
                          <a:spcPct val="150000"/>
                        </a:lnSpc>
                      </a:pPr>
                      <a:r>
                        <a:rPr lang="pt-BR" sz="1600" b="1" u="none" strike="noStrike" dirty="0">
                          <a:effectLst/>
                          <a:latin typeface="Century Gothic" panose="020B0502020202020204" pitchFamily="34" charset="0"/>
                        </a:rPr>
                        <a:t>Conferências dos Oceanos</a:t>
                      </a:r>
                      <a:r>
                        <a:rPr lang="pt-BR" sz="1600" u="none" strike="noStrike" dirty="0">
                          <a:effectLst/>
                          <a:latin typeface="Century Gothic" panose="020B0502020202020204" pitchFamily="34" charset="0"/>
                        </a:rPr>
                        <a:t> (2017 e 2022) e a possibilidade de investimento e diretrizes no caminho para governança e parceria do carbono azul</a:t>
                      </a:r>
                      <a:endParaRPr lang="pt-BR" sz="1600" b="0" i="0" u="none" strike="noStrike" dirty="0">
                        <a:solidFill>
                          <a:srgbClr val="000000"/>
                        </a:solidFill>
                        <a:effectLst/>
                        <a:latin typeface="Century Gothic" panose="020B0502020202020204" pitchFamily="34" charset="0"/>
                      </a:endParaRPr>
                    </a:p>
                  </a:txBody>
                  <a:tcPr marL="4415" marR="4415" marT="4415" marB="0" anchor="ctr"/>
                </a:tc>
                <a:extLst>
                  <a:ext uri="{0D108BD9-81ED-4DB2-BD59-A6C34878D82A}">
                    <a16:rowId xmlns:a16="http://schemas.microsoft.com/office/drawing/2014/main" val="3285608618"/>
                  </a:ext>
                </a:extLst>
              </a:tr>
            </a:tbl>
          </a:graphicData>
        </a:graphic>
      </p:graphicFrame>
    </p:spTree>
    <p:extLst>
      <p:ext uri="{BB962C8B-B14F-4D97-AF65-F5344CB8AC3E}">
        <p14:creationId xmlns:p14="http://schemas.microsoft.com/office/powerpoint/2010/main" val="299446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5" name="Título 1">
            <a:extLst>
              <a:ext uri="{FF2B5EF4-FFF2-40B4-BE49-F238E27FC236}">
                <a16:creationId xmlns:a16="http://schemas.microsoft.com/office/drawing/2014/main" id="{155AC0B6-3862-159B-0BAE-9D2497A79BED}"/>
              </a:ext>
            </a:extLst>
          </p:cNvPr>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4.	Estratégias de Conservação e Recuperação</a:t>
            </a:r>
          </a:p>
        </p:txBody>
      </p:sp>
      <p:sp>
        <p:nvSpPr>
          <p:cNvPr id="9" name="CaixaDeTexto 8">
            <a:extLst>
              <a:ext uri="{FF2B5EF4-FFF2-40B4-BE49-F238E27FC236}">
                <a16:creationId xmlns:a16="http://schemas.microsoft.com/office/drawing/2014/main" id="{73A63009-2F52-7886-6278-962B542395B3}"/>
              </a:ext>
            </a:extLst>
          </p:cNvPr>
          <p:cNvSpPr txBox="1"/>
          <p:nvPr/>
        </p:nvSpPr>
        <p:spPr>
          <a:xfrm>
            <a:off x="0" y="1319647"/>
            <a:ext cx="6180082" cy="470000"/>
          </a:xfrm>
          <a:prstGeom prst="rect">
            <a:avLst/>
          </a:prstGeom>
          <a:noFill/>
        </p:spPr>
        <p:txBody>
          <a:bodyPr wrap="square">
            <a:spAutoFit/>
          </a:bodyPr>
          <a:lstStyle/>
          <a:p>
            <a:pPr lvl="1" algn="just">
              <a:lnSpc>
                <a:spcPct val="107000"/>
              </a:lnSpc>
              <a:spcBef>
                <a:spcPts val="600"/>
              </a:spcBef>
              <a:spcAft>
                <a:spcPts val="600"/>
              </a:spcAft>
              <a:buSzPts val="1000"/>
            </a:pPr>
            <a:r>
              <a:rPr lang="pt-BR" sz="2400" b="1" kern="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rPr>
              <a:t>Tratados e Iniciativas Globais</a:t>
            </a:r>
            <a:endParaRPr lang="pt-BR" sz="2800" b="1" kern="10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3" name="Espaço Reservado para Conteúdo 2">
            <a:extLst>
              <a:ext uri="{FF2B5EF4-FFF2-40B4-BE49-F238E27FC236}">
                <a16:creationId xmlns:a16="http://schemas.microsoft.com/office/drawing/2014/main" id="{A5551786-9D16-F876-D743-B2ED5390BEAC}"/>
              </a:ext>
            </a:extLst>
          </p:cNvPr>
          <p:cNvSpPr>
            <a:spLocks noGrp="1"/>
          </p:cNvSpPr>
          <p:nvPr>
            <p:ph idx="1"/>
          </p:nvPr>
        </p:nvSpPr>
        <p:spPr>
          <a:xfrm>
            <a:off x="838199" y="2128865"/>
            <a:ext cx="10515600" cy="3807920"/>
          </a:xfrm>
        </p:spPr>
        <p:txBody>
          <a:bodyPr>
            <a:noAutofit/>
          </a:bodyPr>
          <a:lstStyle/>
          <a:p>
            <a:pPr lvl="0" algn="just">
              <a:lnSpc>
                <a:spcPct val="107000"/>
              </a:lnSpc>
              <a:spcBef>
                <a:spcPts val="600"/>
              </a:spcBef>
              <a:spcAft>
                <a:spcPts val="600"/>
              </a:spcAft>
              <a:buFont typeface="Wingdings" panose="05000000000000000000" pitchFamily="2" charset="2"/>
              <a:buChar char="§"/>
            </a:pP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Apresentaram metas (em km2) de perdas líquidas de manguezais, pântanos salgados e ervas marinhas que devem ser evitadas anualmente até 2030 e metas (em km2) desses ecossistemas devem ser restaurados;</a:t>
            </a:r>
            <a:endParaRPr lang="pt-BR"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600"/>
              </a:spcBef>
              <a:spcAft>
                <a:spcPts val="600"/>
              </a:spcAft>
              <a:buFont typeface="Wingdings" panose="05000000000000000000" pitchFamily="2" charset="2"/>
              <a:buChar char="§"/>
            </a:pP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Mas apontou que são necessárias pesquisas para desenvolver tecnologias de restauração com boa relação custo-benefício, juntamente com modelos financeiros para incentivar esses investimentos;</a:t>
            </a:r>
            <a:endParaRPr lang="pt-BR"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600"/>
              </a:spcBef>
              <a:spcAft>
                <a:spcPts val="600"/>
              </a:spcAft>
              <a:buFont typeface="Wingdings" panose="05000000000000000000" pitchFamily="2" charset="2"/>
              <a:buChar char="§"/>
            </a:pP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Ações de carbono azul devem ser incorporadas às Estratégias e Planos de Ação Nacionais de Biodiversidade para garantir que as metas sejam cumpridas.</a:t>
            </a:r>
            <a:endParaRPr lang="pt-BR"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600"/>
              </a:spcBef>
              <a:spcAft>
                <a:spcPts val="600"/>
              </a:spcAft>
              <a:buFont typeface="Wingdings" panose="05000000000000000000" pitchFamily="2" charset="2"/>
              <a:buChar char="§"/>
            </a:pP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O potencial do carbono azul como uma </a:t>
            </a:r>
            <a:r>
              <a:rPr lang="pt-BR" sz="1800" b="1" kern="0" dirty="0">
                <a:effectLst/>
                <a:latin typeface="Century Gothic" panose="020B0502020202020204" pitchFamily="34" charset="0"/>
                <a:ea typeface="Times New Roman" panose="02020603050405020304" pitchFamily="18" charset="0"/>
                <a:cs typeface="Calibri" panose="020F0502020204030204" pitchFamily="34" charset="0"/>
              </a:rPr>
              <a:t>solução baseada na natureza (</a:t>
            </a:r>
            <a:r>
              <a:rPr lang="pt-BR" sz="1800" b="1" kern="0" dirty="0" err="1">
                <a:effectLst/>
                <a:latin typeface="Century Gothic" panose="020B0502020202020204" pitchFamily="34" charset="0"/>
                <a:ea typeface="Times New Roman" panose="02020603050405020304" pitchFamily="18" charset="0"/>
                <a:cs typeface="Calibri" panose="020F0502020204030204" pitchFamily="34" charset="0"/>
              </a:rPr>
              <a:t>SbN</a:t>
            </a:r>
            <a:r>
              <a:rPr lang="pt-BR" sz="1800" b="1" kern="0" dirty="0">
                <a:effectLst/>
                <a:latin typeface="Century Gothic" panose="020B0502020202020204" pitchFamily="34" charset="0"/>
                <a:ea typeface="Times New Roman" panose="02020603050405020304" pitchFamily="18" charset="0"/>
                <a:cs typeface="Calibri" panose="020F0502020204030204" pitchFamily="34" charset="0"/>
              </a:rPr>
              <a:t>)</a:t>
            </a: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 </a:t>
            </a:r>
            <a:endParaRPr lang="pt-BR"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600"/>
              </a:spcBef>
              <a:spcAft>
                <a:spcPts val="600"/>
              </a:spcAft>
              <a:buFont typeface="Wingdings" panose="05000000000000000000" pitchFamily="2" charset="2"/>
              <a:buChar char="§"/>
            </a:pP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Restaurar </a:t>
            </a:r>
            <a:r>
              <a:rPr lang="pt-BR" sz="1800" kern="0" dirty="0" err="1">
                <a:effectLst/>
                <a:latin typeface="Century Gothic" panose="020B0502020202020204" pitchFamily="34" charset="0"/>
                <a:ea typeface="Times New Roman" panose="02020603050405020304" pitchFamily="18" charset="0"/>
                <a:cs typeface="Calibri" panose="020F0502020204030204" pitchFamily="34" charset="0"/>
              </a:rPr>
              <a:t>ECAs</a:t>
            </a:r>
            <a:r>
              <a:rPr lang="pt-BR" sz="1800" kern="0" dirty="0">
                <a:effectLst/>
                <a:latin typeface="Century Gothic" panose="020B0502020202020204" pitchFamily="34" charset="0"/>
                <a:ea typeface="Times New Roman" panose="02020603050405020304" pitchFamily="18" charset="0"/>
                <a:cs typeface="Calibri" panose="020F0502020204030204" pitchFamily="34" charset="0"/>
              </a:rPr>
              <a:t> deve ser um foco principal da </a:t>
            </a:r>
            <a:r>
              <a:rPr lang="pt-BR" sz="1800" b="1" kern="0" dirty="0">
                <a:effectLst/>
                <a:latin typeface="Century Gothic" panose="020B0502020202020204" pitchFamily="34" charset="0"/>
                <a:ea typeface="Times New Roman" panose="02020603050405020304" pitchFamily="18" charset="0"/>
                <a:cs typeface="Calibri" panose="020F0502020204030204" pitchFamily="34" charset="0"/>
              </a:rPr>
              <a:t>Década das Nações Unidas para a Restauração de Ecossistemas (2021–2030).</a:t>
            </a:r>
            <a:endParaRPr lang="pt-BR"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endParaRPr lang="pt-BR" sz="1800" dirty="0">
              <a:latin typeface="Century Gothic" panose="020B0502020202020204" pitchFamily="34" charset="0"/>
            </a:endParaRPr>
          </a:p>
        </p:txBody>
      </p:sp>
    </p:spTree>
    <p:extLst>
      <p:ext uri="{BB962C8B-B14F-4D97-AF65-F5344CB8AC3E}">
        <p14:creationId xmlns:p14="http://schemas.microsoft.com/office/powerpoint/2010/main" val="2580327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5" name="Título 1">
            <a:extLst>
              <a:ext uri="{FF2B5EF4-FFF2-40B4-BE49-F238E27FC236}">
                <a16:creationId xmlns:a16="http://schemas.microsoft.com/office/drawing/2014/main" id="{155AC0B6-3862-159B-0BAE-9D2497A79BED}"/>
              </a:ext>
            </a:extLst>
          </p:cNvPr>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4.	Estratégias de Conservação e Recuperação</a:t>
            </a:r>
          </a:p>
        </p:txBody>
      </p:sp>
      <p:sp>
        <p:nvSpPr>
          <p:cNvPr id="9" name="CaixaDeTexto 8">
            <a:extLst>
              <a:ext uri="{FF2B5EF4-FFF2-40B4-BE49-F238E27FC236}">
                <a16:creationId xmlns:a16="http://schemas.microsoft.com/office/drawing/2014/main" id="{73A63009-2F52-7886-6278-962B542395B3}"/>
              </a:ext>
            </a:extLst>
          </p:cNvPr>
          <p:cNvSpPr txBox="1"/>
          <p:nvPr/>
        </p:nvSpPr>
        <p:spPr>
          <a:xfrm>
            <a:off x="-1" y="1319647"/>
            <a:ext cx="8744608" cy="364972"/>
          </a:xfrm>
          <a:prstGeom prst="rect">
            <a:avLst/>
          </a:prstGeom>
          <a:noFill/>
        </p:spPr>
        <p:txBody>
          <a:bodyPr wrap="square">
            <a:spAutoFit/>
          </a:bodyPr>
          <a:lstStyle/>
          <a:p>
            <a:pPr lvl="1" algn="just">
              <a:lnSpc>
                <a:spcPct val="107000"/>
              </a:lnSpc>
              <a:spcBef>
                <a:spcPts val="600"/>
              </a:spcBef>
              <a:spcAft>
                <a:spcPts val="600"/>
              </a:spcAft>
              <a:buSzPts val="1000"/>
            </a:pPr>
            <a:r>
              <a:rPr lang="pt-BR" sz="1800" b="1" kern="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rPr>
              <a:t>Políticas Públicas e Sua Importância na Conservação desses Ambientes</a:t>
            </a:r>
            <a:endParaRPr lang="pt-BR" sz="1800" b="1" kern="10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graphicFrame>
        <p:nvGraphicFramePr>
          <p:cNvPr id="2" name="Tabela 1">
            <a:extLst>
              <a:ext uri="{FF2B5EF4-FFF2-40B4-BE49-F238E27FC236}">
                <a16:creationId xmlns:a16="http://schemas.microsoft.com/office/drawing/2014/main" id="{CFF51412-0ADD-7752-F73E-7BFFCC70D63D}"/>
              </a:ext>
            </a:extLst>
          </p:cNvPr>
          <p:cNvGraphicFramePr>
            <a:graphicFrameLocks noGrp="1"/>
          </p:cNvGraphicFramePr>
          <p:nvPr>
            <p:extLst>
              <p:ext uri="{D42A27DB-BD31-4B8C-83A1-F6EECF244321}">
                <p14:modId xmlns:p14="http://schemas.microsoft.com/office/powerpoint/2010/main" val="3767975234"/>
              </p:ext>
            </p:extLst>
          </p:nvPr>
        </p:nvGraphicFramePr>
        <p:xfrm>
          <a:off x="914401" y="1825625"/>
          <a:ext cx="10699530" cy="4351338"/>
        </p:xfrm>
        <a:graphic>
          <a:graphicData uri="http://schemas.openxmlformats.org/drawingml/2006/table">
            <a:tbl>
              <a:tblPr>
                <a:tableStyleId>{5C22544A-7EE6-4342-B048-85BDC9FD1C3A}</a:tableStyleId>
              </a:tblPr>
              <a:tblGrid>
                <a:gridCol w="4792716">
                  <a:extLst>
                    <a:ext uri="{9D8B030D-6E8A-4147-A177-3AD203B41FA5}">
                      <a16:colId xmlns:a16="http://schemas.microsoft.com/office/drawing/2014/main" val="534148374"/>
                    </a:ext>
                  </a:extLst>
                </a:gridCol>
                <a:gridCol w="5906814">
                  <a:extLst>
                    <a:ext uri="{9D8B030D-6E8A-4147-A177-3AD203B41FA5}">
                      <a16:colId xmlns:a16="http://schemas.microsoft.com/office/drawing/2014/main" val="4253920334"/>
                    </a:ext>
                  </a:extLst>
                </a:gridCol>
              </a:tblGrid>
              <a:tr h="1279805">
                <a:tc>
                  <a:txBody>
                    <a:bodyPr/>
                    <a:lstStyle/>
                    <a:p>
                      <a:pPr algn="ctr" fontAlgn="ctr"/>
                      <a:r>
                        <a:rPr lang="pt-BR" sz="1400" b="1" u="none" strike="noStrike" dirty="0">
                          <a:effectLst/>
                          <a:latin typeface="Century Gothic" panose="020B0502020202020204" pitchFamily="34" charset="0"/>
                        </a:rPr>
                        <a:t>Política Nacional de Gerenciamento Costeiro (PNGC):</a:t>
                      </a:r>
                      <a:endParaRPr lang="pt-BR" sz="1400" b="1" i="0" u="none" strike="noStrike" dirty="0">
                        <a:solidFill>
                          <a:srgbClr val="000000"/>
                        </a:solidFill>
                        <a:effectLst/>
                        <a:latin typeface="Century Gothic" panose="020B0502020202020204" pitchFamily="34" charset="0"/>
                      </a:endParaRPr>
                    </a:p>
                  </a:txBody>
                  <a:tcPr marL="5119" marR="5119" marT="5119" marB="0" anchor="ctr"/>
                </a:tc>
                <a:tc>
                  <a:txBody>
                    <a:bodyPr/>
                    <a:lstStyle/>
                    <a:p>
                      <a:pPr algn="just" fontAlgn="ctr"/>
                      <a:r>
                        <a:rPr lang="pt-BR" sz="1000" u="none" strike="noStrike" dirty="0">
                          <a:effectLst/>
                          <a:latin typeface="Century Gothic" panose="020B0502020202020204" pitchFamily="34" charset="0"/>
                        </a:rPr>
                        <a:t>Estabelecida pela Lei nº 7.661/1988, a PNGC tem como objetivo promover o desenvolvimento sustentável das zonas costeiras brasileiras. Essa política incluem diretrizes para a proteção de ecossistemas costeiros, como manguezais e marismas, reconhecendo a importância desses habitats como reservatórios de carbono. A PNGC promove o zoneamento ecológico-econômico das áreas costeiras, o que ajuda a identificar áreas prioritárias para a conservação e restauração dos ecossistemas de carbono azul (BRASIL, 1988).</a:t>
                      </a:r>
                      <a:endParaRPr lang="pt-BR" sz="1000" b="0" i="0" u="none" strike="noStrike" dirty="0">
                        <a:solidFill>
                          <a:srgbClr val="000000"/>
                        </a:solidFill>
                        <a:effectLst/>
                        <a:latin typeface="Century Gothic" panose="020B0502020202020204" pitchFamily="34" charset="0"/>
                      </a:endParaRPr>
                    </a:p>
                  </a:txBody>
                  <a:tcPr marL="5119" marR="5119" marT="5119" marB="0" anchor="ctr"/>
                </a:tc>
                <a:extLst>
                  <a:ext uri="{0D108BD9-81ED-4DB2-BD59-A6C34878D82A}">
                    <a16:rowId xmlns:a16="http://schemas.microsoft.com/office/drawing/2014/main" val="4049237139"/>
                  </a:ext>
                </a:extLst>
              </a:tr>
              <a:tr h="1151825">
                <a:tc>
                  <a:txBody>
                    <a:bodyPr/>
                    <a:lstStyle/>
                    <a:p>
                      <a:pPr algn="ctr" fontAlgn="ctr"/>
                      <a:r>
                        <a:rPr lang="pt-BR" sz="1400" b="1" u="none" strike="noStrike" dirty="0">
                          <a:effectLst/>
                          <a:latin typeface="Century Gothic" panose="020B0502020202020204" pitchFamily="34" charset="0"/>
                        </a:rPr>
                        <a:t>Lei da Mata Atlântica (Lei nº 11.428/2006):</a:t>
                      </a:r>
                      <a:endParaRPr lang="pt-BR" sz="1400" b="1" i="0" u="none" strike="noStrike" dirty="0">
                        <a:solidFill>
                          <a:srgbClr val="000000"/>
                        </a:solidFill>
                        <a:effectLst/>
                        <a:latin typeface="Century Gothic" panose="020B0502020202020204" pitchFamily="34" charset="0"/>
                      </a:endParaRPr>
                    </a:p>
                  </a:txBody>
                  <a:tcPr marL="5119" marR="5119" marT="5119" marB="0" anchor="ctr"/>
                </a:tc>
                <a:tc>
                  <a:txBody>
                    <a:bodyPr/>
                    <a:lstStyle/>
                    <a:p>
                      <a:pPr algn="just" fontAlgn="ctr"/>
                      <a:r>
                        <a:rPr lang="pt-BR" sz="1000" u="none" strike="noStrike">
                          <a:effectLst/>
                          <a:latin typeface="Century Gothic" panose="020B0502020202020204" pitchFamily="34" charset="0"/>
                        </a:rPr>
                        <a:t>Embora focada na preservação da Mata Atlântica, essa lei tem relevância para os ecossistemas de carbono azul, pois inclui medidas de proteção para áreas costeiras e de restinga, que frequentemente estão associadas a manguezais e outras zonas úmidas. A lei restringe o desmatamento nessas áreas e promove a recuperação de habitats degradados, contribuindo indiretamente para a preservação dos estoques de carbono azul (BRASIL, 2006).</a:t>
                      </a:r>
                      <a:endParaRPr lang="pt-BR" sz="1000" b="0" i="0" u="none" strike="noStrike">
                        <a:solidFill>
                          <a:srgbClr val="000000"/>
                        </a:solidFill>
                        <a:effectLst/>
                        <a:latin typeface="Century Gothic" panose="020B0502020202020204" pitchFamily="34" charset="0"/>
                      </a:endParaRPr>
                    </a:p>
                  </a:txBody>
                  <a:tcPr marL="5119" marR="5119" marT="5119" marB="0" anchor="ctr"/>
                </a:tc>
                <a:extLst>
                  <a:ext uri="{0D108BD9-81ED-4DB2-BD59-A6C34878D82A}">
                    <a16:rowId xmlns:a16="http://schemas.microsoft.com/office/drawing/2014/main" val="3458047915"/>
                  </a:ext>
                </a:extLst>
              </a:tr>
              <a:tr h="1023844">
                <a:tc>
                  <a:txBody>
                    <a:bodyPr/>
                    <a:lstStyle/>
                    <a:p>
                      <a:pPr algn="ctr" fontAlgn="ctr"/>
                      <a:r>
                        <a:rPr lang="pt-BR" sz="1400" b="1" u="none" strike="noStrike" dirty="0">
                          <a:effectLst/>
                          <a:latin typeface="Century Gothic" panose="020B0502020202020204" pitchFamily="34" charset="0"/>
                        </a:rPr>
                        <a:t>Política Nacional de Biodiversidade (PNB):</a:t>
                      </a:r>
                      <a:endParaRPr lang="pt-BR" sz="1400" b="1" i="0" u="none" strike="noStrike" dirty="0">
                        <a:solidFill>
                          <a:srgbClr val="000000"/>
                        </a:solidFill>
                        <a:effectLst/>
                        <a:latin typeface="Century Gothic" panose="020B0502020202020204" pitchFamily="34" charset="0"/>
                      </a:endParaRPr>
                    </a:p>
                  </a:txBody>
                  <a:tcPr marL="5119" marR="5119" marT="5119" marB="0" anchor="ctr"/>
                </a:tc>
                <a:tc>
                  <a:txBody>
                    <a:bodyPr/>
                    <a:lstStyle/>
                    <a:p>
                      <a:pPr algn="just" fontAlgn="ctr"/>
                      <a:r>
                        <a:rPr lang="pt-BR" sz="1000" u="none" strike="noStrike">
                          <a:effectLst/>
                          <a:latin typeface="Century Gothic" panose="020B0502020202020204" pitchFamily="34" charset="0"/>
                        </a:rPr>
                        <a:t>A PNB, instituída pelo Decreto nº 4.339/2002, visa a conservação da biodiversidade brasileira, incluindo os ecossistemas de carbono azul. A política reconhece a importância desses ecossistemas para a manutenção da biodiversidade e como importantes sumidouros de carbono, integrando-os em estratégias mais amplas de conservação e uso sustentável dos recursos naturais (BRASIL, 2002).</a:t>
                      </a:r>
                      <a:endParaRPr lang="pt-BR" sz="1000" b="0" i="0" u="none" strike="noStrike">
                        <a:solidFill>
                          <a:srgbClr val="000000"/>
                        </a:solidFill>
                        <a:effectLst/>
                        <a:latin typeface="Century Gothic" panose="020B0502020202020204" pitchFamily="34" charset="0"/>
                      </a:endParaRPr>
                    </a:p>
                  </a:txBody>
                  <a:tcPr marL="5119" marR="5119" marT="5119" marB="0" anchor="ctr"/>
                </a:tc>
                <a:extLst>
                  <a:ext uri="{0D108BD9-81ED-4DB2-BD59-A6C34878D82A}">
                    <a16:rowId xmlns:a16="http://schemas.microsoft.com/office/drawing/2014/main" val="2715477494"/>
                  </a:ext>
                </a:extLst>
              </a:tr>
              <a:tr h="895864">
                <a:tc>
                  <a:txBody>
                    <a:bodyPr/>
                    <a:lstStyle/>
                    <a:p>
                      <a:pPr algn="ctr" fontAlgn="ctr"/>
                      <a:r>
                        <a:rPr lang="pt-BR" sz="1400" b="1" u="none" strike="noStrike" dirty="0">
                          <a:effectLst/>
                          <a:latin typeface="Century Gothic" panose="020B0502020202020204" pitchFamily="34" charset="0"/>
                        </a:rPr>
                        <a:t>Plano Nacional sobre Mudança do Clima (PNMC):</a:t>
                      </a:r>
                      <a:endParaRPr lang="pt-BR" sz="1400" b="1" i="0" u="none" strike="noStrike" dirty="0">
                        <a:solidFill>
                          <a:srgbClr val="000000"/>
                        </a:solidFill>
                        <a:effectLst/>
                        <a:latin typeface="Century Gothic" panose="020B0502020202020204" pitchFamily="34" charset="0"/>
                      </a:endParaRPr>
                    </a:p>
                  </a:txBody>
                  <a:tcPr marL="5119" marR="5119" marT="5119" marB="0" anchor="ctr"/>
                </a:tc>
                <a:tc>
                  <a:txBody>
                    <a:bodyPr/>
                    <a:lstStyle/>
                    <a:p>
                      <a:pPr algn="just" fontAlgn="ctr"/>
                      <a:r>
                        <a:rPr lang="pt-BR" sz="1000" u="none" strike="noStrike" dirty="0">
                          <a:effectLst/>
                          <a:latin typeface="Century Gothic" panose="020B0502020202020204" pitchFamily="34" charset="0"/>
                        </a:rPr>
                        <a:t>Criado pelo Decreto nº 6.263/2007, o PNMC inclui estratégias para mitigar as emissões de gases de efeito estufa no Brasil, reconhecendo o papel dos ecossistemas na captura e armazenamento de carbono. O plano incentiva a implementação de ações de conservação e restauração como parte das metas nacionais de redução de emissões (BRASIL, 2007).</a:t>
                      </a:r>
                      <a:endParaRPr lang="pt-BR" sz="1000" b="0" i="0" u="none" strike="noStrike" dirty="0">
                        <a:solidFill>
                          <a:srgbClr val="000000"/>
                        </a:solidFill>
                        <a:effectLst/>
                        <a:latin typeface="Century Gothic" panose="020B0502020202020204" pitchFamily="34" charset="0"/>
                      </a:endParaRPr>
                    </a:p>
                  </a:txBody>
                  <a:tcPr marL="5119" marR="5119" marT="5119" marB="0" anchor="ctr"/>
                </a:tc>
                <a:extLst>
                  <a:ext uri="{0D108BD9-81ED-4DB2-BD59-A6C34878D82A}">
                    <a16:rowId xmlns:a16="http://schemas.microsoft.com/office/drawing/2014/main" val="1765514040"/>
                  </a:ext>
                </a:extLst>
              </a:tr>
            </a:tbl>
          </a:graphicData>
        </a:graphic>
      </p:graphicFrame>
      <p:sp>
        <p:nvSpPr>
          <p:cNvPr id="6" name="Retângulo 5">
            <a:extLst>
              <a:ext uri="{FF2B5EF4-FFF2-40B4-BE49-F238E27FC236}">
                <a16:creationId xmlns:a16="http://schemas.microsoft.com/office/drawing/2014/main" id="{D9D6938C-97E5-9918-F0F0-6E8C45E96A23}"/>
              </a:ext>
            </a:extLst>
          </p:cNvPr>
          <p:cNvSpPr/>
          <p:nvPr/>
        </p:nvSpPr>
        <p:spPr>
          <a:xfrm>
            <a:off x="914401" y="5234152"/>
            <a:ext cx="10775732" cy="9984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spaço Reservado para Conteúdo 2">
            <a:extLst>
              <a:ext uri="{FF2B5EF4-FFF2-40B4-BE49-F238E27FC236}">
                <a16:creationId xmlns:a16="http://schemas.microsoft.com/office/drawing/2014/main" id="{274ECE75-637A-8A92-3AA3-CB3F02372ADC}"/>
              </a:ext>
            </a:extLst>
          </p:cNvPr>
          <p:cNvSpPr>
            <a:spLocks noGrp="1"/>
          </p:cNvSpPr>
          <p:nvPr>
            <p:ph idx="1"/>
          </p:nvPr>
        </p:nvSpPr>
        <p:spPr>
          <a:xfrm>
            <a:off x="838199" y="3025644"/>
            <a:ext cx="10515600" cy="1603375"/>
          </a:xfrm>
        </p:spPr>
        <p:txBody>
          <a:bodyPr>
            <a:normAutofit fontScale="92500"/>
          </a:bodyPr>
          <a:lstStyle/>
          <a:p>
            <a:pPr algn="just">
              <a:lnSpc>
                <a:spcPct val="107000"/>
              </a:lnSpc>
              <a:spcBef>
                <a:spcPts val="600"/>
              </a:spcBef>
              <a:spcAft>
                <a:spcPts val="600"/>
              </a:spcAft>
              <a:buFont typeface="Wingdings" panose="05000000000000000000" pitchFamily="2" charset="2"/>
              <a:buChar char="§"/>
            </a:pPr>
            <a:r>
              <a:rPr lang="pt-BR" sz="2000" kern="100" dirty="0">
                <a:effectLst/>
                <a:latin typeface="Century Gothic" panose="020B0502020202020204" pitchFamily="34" charset="0"/>
                <a:ea typeface="Calibri" panose="020F0502020204030204" pitchFamily="34" charset="0"/>
                <a:cs typeface="Calibri" panose="020F0502020204030204" pitchFamily="34" charset="0"/>
              </a:rPr>
              <a:t>Embora os </a:t>
            </a:r>
            <a:r>
              <a:rPr lang="pt-BR" sz="2000" b="1" kern="100" dirty="0">
                <a:effectLst/>
                <a:latin typeface="Century Gothic" panose="020B0502020202020204" pitchFamily="34" charset="0"/>
                <a:ea typeface="Calibri" panose="020F0502020204030204" pitchFamily="34" charset="0"/>
                <a:cs typeface="Calibri" panose="020F0502020204030204" pitchFamily="34" charset="0"/>
              </a:rPr>
              <a:t>ecossistemas terrestres</a:t>
            </a:r>
            <a:r>
              <a:rPr lang="pt-BR" sz="2000" kern="100" dirty="0">
                <a:effectLst/>
                <a:latin typeface="Century Gothic" panose="020B0502020202020204" pitchFamily="34" charset="0"/>
                <a:ea typeface="Calibri" panose="020F0502020204030204" pitchFamily="34" charset="0"/>
                <a:cs typeface="Calibri" panose="020F0502020204030204" pitchFamily="34" charset="0"/>
              </a:rPr>
              <a:t> tenham sido o foco dessas ações, o papel dos ecossistemas costeiros e marinhos </a:t>
            </a:r>
            <a:r>
              <a:rPr lang="pt-BR" sz="2000" b="1" kern="100" dirty="0">
                <a:effectLst/>
                <a:latin typeface="Century Gothic" panose="020B0502020202020204" pitchFamily="34" charset="0"/>
                <a:ea typeface="Calibri" panose="020F0502020204030204" pitchFamily="34" charset="0"/>
                <a:cs typeface="Calibri" panose="020F0502020204030204" pitchFamily="34" charset="0"/>
              </a:rPr>
              <a:t>permanecem não </a:t>
            </a:r>
            <a:r>
              <a:rPr lang="pt-BR" sz="2000" b="1" kern="100" dirty="0">
                <a:latin typeface="Century Gothic" panose="020B0502020202020204" pitchFamily="34" charset="0"/>
                <a:ea typeface="Calibri" panose="020F0502020204030204" pitchFamily="34" charset="0"/>
                <a:cs typeface="Calibri" panose="020F0502020204030204" pitchFamily="34" charset="0"/>
              </a:rPr>
              <a:t>sendo </a:t>
            </a:r>
            <a:r>
              <a:rPr lang="pt-BR" sz="2000" b="1" kern="100" dirty="0">
                <a:effectLst/>
                <a:latin typeface="Century Gothic" panose="020B0502020202020204" pitchFamily="34" charset="0"/>
                <a:ea typeface="Calibri" panose="020F0502020204030204" pitchFamily="34" charset="0"/>
                <a:cs typeface="Calibri" panose="020F0502020204030204" pitchFamily="34" charset="0"/>
              </a:rPr>
              <a:t>discriminados e contabilizados</a:t>
            </a:r>
            <a:r>
              <a:rPr lang="pt-BR" sz="2000" kern="100" dirty="0">
                <a:effectLst/>
                <a:latin typeface="Century Gothic" panose="020B0502020202020204" pitchFamily="34" charset="0"/>
                <a:ea typeface="Calibri" panose="020F0502020204030204" pitchFamily="34" charset="0"/>
                <a:cs typeface="Calibri" panose="020F0502020204030204" pitchFamily="34" charset="0"/>
              </a:rPr>
              <a:t> nos inventários nacionais de emissões e </a:t>
            </a:r>
            <a:r>
              <a:rPr lang="pt-BR" sz="2000" b="1" kern="100" dirty="0">
                <a:effectLst/>
                <a:latin typeface="Century Gothic" panose="020B0502020202020204" pitchFamily="34" charset="0"/>
                <a:ea typeface="Calibri" panose="020F0502020204030204" pitchFamily="34" charset="0"/>
                <a:cs typeface="Calibri" panose="020F0502020204030204" pitchFamily="34" charset="0"/>
              </a:rPr>
              <a:t>não incluído nas Contribuições Nacionais Determinadas (NDCs)</a:t>
            </a:r>
            <a:r>
              <a:rPr lang="pt-BR" sz="2000" kern="100" dirty="0">
                <a:effectLst/>
                <a:latin typeface="Century Gothic" panose="020B0502020202020204" pitchFamily="34" charset="0"/>
                <a:ea typeface="Calibri" panose="020F0502020204030204" pitchFamily="34" charset="0"/>
                <a:cs typeface="Calibri" panose="020F0502020204030204" pitchFamily="34" charset="0"/>
              </a:rPr>
              <a:t> (inclusive na última atualização de 2023)</a:t>
            </a:r>
          </a:p>
          <a:p>
            <a:pPr>
              <a:buFont typeface="Wingdings" panose="05000000000000000000" pitchFamily="2" charset="2"/>
              <a:buChar char="§"/>
            </a:pPr>
            <a:endParaRPr lang="pt-BR" sz="2000" dirty="0">
              <a:latin typeface="Century Gothic" panose="020B0502020202020204" pitchFamily="34" charset="0"/>
            </a:endParaRPr>
          </a:p>
        </p:txBody>
      </p:sp>
    </p:spTree>
    <p:extLst>
      <p:ext uri="{BB962C8B-B14F-4D97-AF65-F5344CB8AC3E}">
        <p14:creationId xmlns:p14="http://schemas.microsoft.com/office/powerpoint/2010/main" val="1381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5" name="Título 1">
            <a:extLst>
              <a:ext uri="{FF2B5EF4-FFF2-40B4-BE49-F238E27FC236}">
                <a16:creationId xmlns:a16="http://schemas.microsoft.com/office/drawing/2014/main" id="{155AC0B6-3862-159B-0BAE-9D2497A79BED}"/>
              </a:ext>
            </a:extLst>
          </p:cNvPr>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4.	Estratégias de Conservação e Recuperação</a:t>
            </a:r>
          </a:p>
        </p:txBody>
      </p:sp>
      <p:sp>
        <p:nvSpPr>
          <p:cNvPr id="2" name="CaixaDeTexto 1">
            <a:extLst>
              <a:ext uri="{FF2B5EF4-FFF2-40B4-BE49-F238E27FC236}">
                <a16:creationId xmlns:a16="http://schemas.microsoft.com/office/drawing/2014/main" id="{A57A0A71-1564-EC99-9055-7DF42E851AFB}"/>
              </a:ext>
            </a:extLst>
          </p:cNvPr>
          <p:cNvSpPr txBox="1"/>
          <p:nvPr/>
        </p:nvSpPr>
        <p:spPr>
          <a:xfrm>
            <a:off x="73044" y="1446961"/>
            <a:ext cx="8744608" cy="364972"/>
          </a:xfrm>
          <a:prstGeom prst="rect">
            <a:avLst/>
          </a:prstGeom>
          <a:noFill/>
        </p:spPr>
        <p:txBody>
          <a:bodyPr wrap="square">
            <a:spAutoFit/>
          </a:bodyPr>
          <a:lstStyle/>
          <a:p>
            <a:pPr lvl="1" algn="just">
              <a:lnSpc>
                <a:spcPct val="107000"/>
              </a:lnSpc>
              <a:spcBef>
                <a:spcPts val="600"/>
              </a:spcBef>
              <a:spcAft>
                <a:spcPts val="600"/>
              </a:spcAft>
              <a:buSzPts val="1000"/>
            </a:pPr>
            <a:r>
              <a:rPr lang="pt-BR" sz="1800" b="1" kern="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rPr>
              <a:t>Políticas e Regulamentações Locais</a:t>
            </a:r>
            <a:endParaRPr lang="pt-BR" sz="1800" b="1" kern="10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graphicFrame>
        <p:nvGraphicFramePr>
          <p:cNvPr id="8" name="Tabela 7">
            <a:extLst>
              <a:ext uri="{FF2B5EF4-FFF2-40B4-BE49-F238E27FC236}">
                <a16:creationId xmlns:a16="http://schemas.microsoft.com/office/drawing/2014/main" id="{188C152A-379A-563F-AABB-9B5A2259E133}"/>
              </a:ext>
            </a:extLst>
          </p:cNvPr>
          <p:cNvGraphicFramePr>
            <a:graphicFrameLocks noGrp="1"/>
          </p:cNvGraphicFramePr>
          <p:nvPr>
            <p:extLst>
              <p:ext uri="{D42A27DB-BD31-4B8C-83A1-F6EECF244321}">
                <p14:modId xmlns:p14="http://schemas.microsoft.com/office/powerpoint/2010/main" val="3767694019"/>
              </p:ext>
            </p:extLst>
          </p:nvPr>
        </p:nvGraphicFramePr>
        <p:xfrm>
          <a:off x="609600" y="1811933"/>
          <a:ext cx="11046372" cy="4351338"/>
        </p:xfrm>
        <a:graphic>
          <a:graphicData uri="http://schemas.openxmlformats.org/drawingml/2006/table">
            <a:tbl>
              <a:tblPr>
                <a:tableStyleId>{5C22544A-7EE6-4342-B048-85BDC9FD1C3A}</a:tableStyleId>
              </a:tblPr>
              <a:tblGrid>
                <a:gridCol w="3868561">
                  <a:extLst>
                    <a:ext uri="{9D8B030D-6E8A-4147-A177-3AD203B41FA5}">
                      <a16:colId xmlns:a16="http://schemas.microsoft.com/office/drawing/2014/main" val="1291062906"/>
                    </a:ext>
                  </a:extLst>
                </a:gridCol>
                <a:gridCol w="7177811">
                  <a:extLst>
                    <a:ext uri="{9D8B030D-6E8A-4147-A177-3AD203B41FA5}">
                      <a16:colId xmlns:a16="http://schemas.microsoft.com/office/drawing/2014/main" val="2366338364"/>
                    </a:ext>
                  </a:extLst>
                </a:gridCol>
              </a:tblGrid>
              <a:tr h="1840951">
                <a:tc>
                  <a:txBody>
                    <a:bodyPr/>
                    <a:lstStyle/>
                    <a:p>
                      <a:pPr algn="l" fontAlgn="ctr"/>
                      <a:r>
                        <a:rPr lang="pt-BR" sz="1600" b="1" u="none" strike="noStrike" dirty="0">
                          <a:effectLst/>
                          <a:latin typeface="Century Gothic" panose="020B0502020202020204" pitchFamily="34" charset="0"/>
                        </a:rPr>
                        <a:t>Plano de Ação para a Zona Costeira do Maranhão:</a:t>
                      </a:r>
                      <a:endParaRPr lang="pt-BR" sz="1600" b="1" i="0" u="none" strike="noStrike" dirty="0">
                        <a:solidFill>
                          <a:srgbClr val="000000"/>
                        </a:solidFill>
                        <a:effectLst/>
                        <a:latin typeface="Century Gothic" panose="020B0502020202020204" pitchFamily="34" charset="0"/>
                      </a:endParaRPr>
                    </a:p>
                  </a:txBody>
                  <a:tcPr marL="6694" marR="6694" marT="6694" marB="0" anchor="ctr"/>
                </a:tc>
                <a:tc>
                  <a:txBody>
                    <a:bodyPr/>
                    <a:lstStyle/>
                    <a:p>
                      <a:pPr algn="just" fontAlgn="ctr"/>
                      <a:r>
                        <a:rPr lang="pt-BR" sz="1200" u="none" strike="noStrike" dirty="0">
                          <a:effectLst/>
                          <a:latin typeface="Century Gothic" panose="020B0502020202020204" pitchFamily="34" charset="0"/>
                        </a:rPr>
                        <a:t>O estado do Maranhão, que abriga uma das maiores extensões de manguezais do Brasil, implementou um plano de ação específico para a conservação da zona costeira. Este plano inclui medidas para controlar o desmatamento de manguezais, promover a restauração de áreas degradadas e incentivar a participação comunitária na gestão dos recursos costeiros. O plano também prevê o uso de tecnologias para monitorar e avaliar a saúde dos ecossistemas na região (GOVERNADORIA DO MARANHÃO, 2019).</a:t>
                      </a:r>
                      <a:endParaRPr lang="pt-BR" sz="1200" b="0" i="0" u="none" strike="noStrike" dirty="0">
                        <a:solidFill>
                          <a:srgbClr val="000000"/>
                        </a:solidFill>
                        <a:effectLst/>
                        <a:latin typeface="Century Gothic" panose="020B0502020202020204" pitchFamily="34" charset="0"/>
                      </a:endParaRPr>
                    </a:p>
                  </a:txBody>
                  <a:tcPr marL="6694" marR="6694" marT="6694" marB="0" anchor="ctr"/>
                </a:tc>
                <a:extLst>
                  <a:ext uri="{0D108BD9-81ED-4DB2-BD59-A6C34878D82A}">
                    <a16:rowId xmlns:a16="http://schemas.microsoft.com/office/drawing/2014/main" val="746755993"/>
                  </a:ext>
                </a:extLst>
              </a:tr>
              <a:tr h="1004155">
                <a:tc>
                  <a:txBody>
                    <a:bodyPr/>
                    <a:lstStyle/>
                    <a:p>
                      <a:pPr algn="l" fontAlgn="ctr"/>
                      <a:r>
                        <a:rPr lang="pt-BR" sz="1600" b="1" u="none" strike="noStrike" dirty="0">
                          <a:effectLst/>
                          <a:latin typeface="Century Gothic" panose="020B0502020202020204" pitchFamily="34" charset="0"/>
                        </a:rPr>
                        <a:t>Política Estadual de Recursos Hídricos do Pará:</a:t>
                      </a:r>
                      <a:endParaRPr lang="pt-BR" sz="1600" b="1" i="0" u="none" strike="noStrike" dirty="0">
                        <a:solidFill>
                          <a:srgbClr val="000000"/>
                        </a:solidFill>
                        <a:effectLst/>
                        <a:latin typeface="Century Gothic" panose="020B0502020202020204" pitchFamily="34" charset="0"/>
                      </a:endParaRPr>
                    </a:p>
                  </a:txBody>
                  <a:tcPr marL="6694" marR="6694" marT="6694" marB="0" anchor="ctr"/>
                </a:tc>
                <a:tc>
                  <a:txBody>
                    <a:bodyPr/>
                    <a:lstStyle/>
                    <a:p>
                      <a:pPr algn="just" fontAlgn="ctr"/>
                      <a:r>
                        <a:rPr lang="pt-BR" sz="1200" u="none" strike="noStrike" dirty="0">
                          <a:effectLst/>
                          <a:latin typeface="Century Gothic" panose="020B0502020202020204" pitchFamily="34" charset="0"/>
                        </a:rPr>
                        <a:t>Inclui diretrizes para a proteção das áreas úmidas costeiras, como os manguezais. A política promove ações de educação ambiental e capacitação de comunidades locais para garantir a conservação sustentável desses ecossistemas (SEMAS-PA, 2020).</a:t>
                      </a:r>
                      <a:endParaRPr lang="pt-BR" sz="1200" b="0" i="0" u="none" strike="noStrike" dirty="0">
                        <a:solidFill>
                          <a:srgbClr val="000000"/>
                        </a:solidFill>
                        <a:effectLst/>
                        <a:latin typeface="Century Gothic" panose="020B0502020202020204" pitchFamily="34" charset="0"/>
                      </a:endParaRPr>
                    </a:p>
                  </a:txBody>
                  <a:tcPr marL="6694" marR="6694" marT="6694" marB="0" anchor="ctr"/>
                </a:tc>
                <a:extLst>
                  <a:ext uri="{0D108BD9-81ED-4DB2-BD59-A6C34878D82A}">
                    <a16:rowId xmlns:a16="http://schemas.microsoft.com/office/drawing/2014/main" val="16558705"/>
                  </a:ext>
                </a:extLst>
              </a:tr>
              <a:tr h="1506232">
                <a:tc>
                  <a:txBody>
                    <a:bodyPr/>
                    <a:lstStyle/>
                    <a:p>
                      <a:pPr algn="l" fontAlgn="ctr"/>
                      <a:r>
                        <a:rPr lang="pt-BR" sz="1600" b="1" u="none" strike="noStrike" dirty="0">
                          <a:effectLst/>
                          <a:latin typeface="Century Gothic" panose="020B0502020202020204" pitchFamily="34" charset="0"/>
                        </a:rPr>
                        <a:t>Zoneamento Ecológico-Econômico (ZEE) do Estado de São Paulo:</a:t>
                      </a:r>
                      <a:endParaRPr lang="pt-BR" sz="1600" b="1" i="0" u="none" strike="noStrike" dirty="0">
                        <a:solidFill>
                          <a:srgbClr val="000000"/>
                        </a:solidFill>
                        <a:effectLst/>
                        <a:latin typeface="Century Gothic" panose="020B0502020202020204" pitchFamily="34" charset="0"/>
                      </a:endParaRPr>
                    </a:p>
                  </a:txBody>
                  <a:tcPr marL="6694" marR="6694" marT="6694" marB="0" anchor="ctr"/>
                </a:tc>
                <a:tc>
                  <a:txBody>
                    <a:bodyPr/>
                    <a:lstStyle/>
                    <a:p>
                      <a:pPr algn="just" fontAlgn="ctr"/>
                      <a:r>
                        <a:rPr lang="pt-BR" sz="1200" u="none" strike="noStrike" dirty="0">
                          <a:effectLst/>
                          <a:latin typeface="Century Gothic" panose="020B0502020202020204" pitchFamily="34" charset="0"/>
                        </a:rPr>
                        <a:t>O ZEE de São Paulo inclui a proteção de ecossistemas costeiros e marinhos, com ênfase na conservação dos manguezais e áreas de restinga. Este zoneamento define áreas prioritárias para a conservação e restrições ao uso do solo, promovendo a restauração de áreas degradadas e a implementação de corredores ecológicos que incluem ecossistemas de carbono azul (GOVERNADORIA DE SP, 2021).</a:t>
                      </a:r>
                      <a:endParaRPr lang="pt-BR" sz="1200" b="0" i="0" u="none" strike="noStrike" dirty="0">
                        <a:solidFill>
                          <a:srgbClr val="000000"/>
                        </a:solidFill>
                        <a:effectLst/>
                        <a:latin typeface="Century Gothic" panose="020B0502020202020204" pitchFamily="34" charset="0"/>
                      </a:endParaRPr>
                    </a:p>
                  </a:txBody>
                  <a:tcPr marL="6694" marR="6694" marT="6694" marB="0" anchor="ctr"/>
                </a:tc>
                <a:extLst>
                  <a:ext uri="{0D108BD9-81ED-4DB2-BD59-A6C34878D82A}">
                    <a16:rowId xmlns:a16="http://schemas.microsoft.com/office/drawing/2014/main" val="2655199890"/>
                  </a:ext>
                </a:extLst>
              </a:tr>
            </a:tbl>
          </a:graphicData>
        </a:graphic>
      </p:graphicFrame>
      <p:sp>
        <p:nvSpPr>
          <p:cNvPr id="11" name="CaixaDeTexto 10">
            <a:extLst>
              <a:ext uri="{FF2B5EF4-FFF2-40B4-BE49-F238E27FC236}">
                <a16:creationId xmlns:a16="http://schemas.microsoft.com/office/drawing/2014/main" id="{18BB66FE-52C3-FA77-92DC-BE82BDC6E7FE}"/>
              </a:ext>
            </a:extLst>
          </p:cNvPr>
          <p:cNvSpPr txBox="1"/>
          <p:nvPr/>
        </p:nvSpPr>
        <p:spPr>
          <a:xfrm>
            <a:off x="609600" y="2579215"/>
            <a:ext cx="11046372" cy="923330"/>
          </a:xfrm>
          <a:prstGeom prst="rect">
            <a:avLst/>
          </a:prstGeom>
          <a:noFill/>
        </p:spPr>
        <p:txBody>
          <a:bodyPr wrap="square">
            <a:spAutoFit/>
          </a:bodyPr>
          <a:lstStyle/>
          <a:p>
            <a:r>
              <a:rPr lang="pt-BR" dirty="0">
                <a:latin typeface="Century Gothic" panose="020B0502020202020204" pitchFamily="34" charset="0"/>
              </a:rPr>
              <a:t>A nível estadual e municipal, diversas regiões do Brasil implementaram políticas específicas para </a:t>
            </a:r>
            <a:r>
              <a:rPr lang="pt-BR" b="1" dirty="0">
                <a:latin typeface="Century Gothic" panose="020B0502020202020204" pitchFamily="34" charset="0"/>
              </a:rPr>
              <a:t>proteger os ecossistemas de aquáticos e costeiros</a:t>
            </a:r>
            <a:r>
              <a:rPr lang="pt-BR" dirty="0">
                <a:latin typeface="Century Gothic" panose="020B0502020202020204" pitchFamily="34" charset="0"/>
              </a:rPr>
              <a:t>, adaptando as diretrizes nacionais às suas realidades locais.</a:t>
            </a:r>
          </a:p>
        </p:txBody>
      </p:sp>
    </p:spTree>
    <p:extLst>
      <p:ext uri="{BB962C8B-B14F-4D97-AF65-F5344CB8AC3E}">
        <p14:creationId xmlns:p14="http://schemas.microsoft.com/office/powerpoint/2010/main" val="22770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5" name="Título 1">
            <a:extLst>
              <a:ext uri="{FF2B5EF4-FFF2-40B4-BE49-F238E27FC236}">
                <a16:creationId xmlns:a16="http://schemas.microsoft.com/office/drawing/2014/main" id="{155AC0B6-3862-159B-0BAE-9D2497A79BED}"/>
              </a:ext>
            </a:extLst>
          </p:cNvPr>
          <p:cNvSpPr>
            <a:spLocks noGrp="1"/>
          </p:cNvSpPr>
          <p:nvPr>
            <p:ph type="title"/>
          </p:nvPr>
        </p:nvSpPr>
        <p:spPr>
          <a:xfrm>
            <a:off x="1069427" y="-297"/>
            <a:ext cx="11122573" cy="1207651"/>
          </a:xfrm>
        </p:spPr>
        <p:txBody>
          <a:bodyPr>
            <a:normAutofit/>
          </a:bodyPr>
          <a:lstStyle/>
          <a:p>
            <a:r>
              <a:rPr lang="pt-BR" sz="31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4.	Estratégias de Conservação e Recuperação</a:t>
            </a:r>
          </a:p>
        </p:txBody>
      </p:sp>
      <p:sp>
        <p:nvSpPr>
          <p:cNvPr id="2" name="CaixaDeTexto 1">
            <a:extLst>
              <a:ext uri="{FF2B5EF4-FFF2-40B4-BE49-F238E27FC236}">
                <a16:creationId xmlns:a16="http://schemas.microsoft.com/office/drawing/2014/main" id="{A57A0A71-1564-EC99-9055-7DF42E851AFB}"/>
              </a:ext>
            </a:extLst>
          </p:cNvPr>
          <p:cNvSpPr txBox="1"/>
          <p:nvPr/>
        </p:nvSpPr>
        <p:spPr>
          <a:xfrm>
            <a:off x="-1" y="1319647"/>
            <a:ext cx="11004332" cy="364972"/>
          </a:xfrm>
          <a:prstGeom prst="rect">
            <a:avLst/>
          </a:prstGeom>
          <a:noFill/>
        </p:spPr>
        <p:txBody>
          <a:bodyPr wrap="square">
            <a:spAutoFit/>
          </a:bodyPr>
          <a:lstStyle/>
          <a:p>
            <a:pPr lvl="1" algn="just">
              <a:lnSpc>
                <a:spcPct val="107000"/>
              </a:lnSpc>
              <a:spcBef>
                <a:spcPts val="600"/>
              </a:spcBef>
              <a:spcAft>
                <a:spcPts val="600"/>
              </a:spcAft>
              <a:buSzPts val="1000"/>
            </a:pPr>
            <a:r>
              <a:rPr lang="pt-BR" sz="1800" b="1" kern="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rPr>
              <a:t>O Papel das Comunidades Locais na Sustentabilidade dos Ecossistemas de Carbono Azul</a:t>
            </a:r>
            <a:endParaRPr lang="pt-BR" sz="1800" b="1" kern="100" dirty="0">
              <a:solidFill>
                <a:srgbClr val="2F5496"/>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9" name="CaixaDeTexto 8">
            <a:extLst>
              <a:ext uri="{FF2B5EF4-FFF2-40B4-BE49-F238E27FC236}">
                <a16:creationId xmlns:a16="http://schemas.microsoft.com/office/drawing/2014/main" id="{4972AB57-9FA2-D978-F2FF-5A7555056C6C}"/>
              </a:ext>
            </a:extLst>
          </p:cNvPr>
          <p:cNvSpPr txBox="1"/>
          <p:nvPr/>
        </p:nvSpPr>
        <p:spPr>
          <a:xfrm>
            <a:off x="455885" y="1740765"/>
            <a:ext cx="10947840" cy="958596"/>
          </a:xfrm>
          <a:prstGeom prst="rect">
            <a:avLst/>
          </a:prstGeom>
          <a:noFill/>
        </p:spPr>
        <p:txBody>
          <a:bodyPr wrap="square">
            <a:spAutoFit/>
          </a:bodyPr>
          <a:lstStyle/>
          <a:p>
            <a:pPr lvl="0" algn="just">
              <a:lnSpc>
                <a:spcPct val="107000"/>
              </a:lnSpc>
              <a:spcBef>
                <a:spcPts val="600"/>
              </a:spcBef>
              <a:spcAft>
                <a:spcPts val="600"/>
              </a:spcAft>
              <a:buSzPts val="1000"/>
              <a:tabLst>
                <a:tab pos="457200" algn="l"/>
              </a:tabLst>
            </a:pPr>
            <a:r>
              <a:rPr lang="pt-BR" b="1" kern="0" dirty="0">
                <a:effectLst/>
                <a:latin typeface="Century Gothic" panose="020B0502020202020204" pitchFamily="34" charset="0"/>
                <a:ea typeface="Times New Roman" panose="02020603050405020304" pitchFamily="18" charset="0"/>
                <a:cs typeface="Calibri" panose="020F0502020204030204" pitchFamily="34" charset="0"/>
              </a:rPr>
              <a:t>Envolvimento Comunitário </a:t>
            </a:r>
            <a:r>
              <a:rPr lang="pt-BR" kern="0" dirty="0">
                <a:effectLst/>
                <a:latin typeface="Century Gothic" panose="020B0502020202020204" pitchFamily="34" charset="0"/>
                <a:ea typeface="Times New Roman" panose="02020603050405020304" pitchFamily="18" charset="0"/>
                <a:cs typeface="Calibri" panose="020F0502020204030204" pitchFamily="34" charset="0"/>
              </a:rPr>
              <a:t>desempenha um papel crucial na proteção e restauração dos ecossistemas de carbono azul, através dos conhecimentos tradicionais e experiências práticas, que complementam os esforços científicos e governamentais. </a:t>
            </a:r>
            <a:endParaRPr lang="pt-BR" sz="16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10" name="Tabela 9">
            <a:extLst>
              <a:ext uri="{FF2B5EF4-FFF2-40B4-BE49-F238E27FC236}">
                <a16:creationId xmlns:a16="http://schemas.microsoft.com/office/drawing/2014/main" id="{7B3F444E-F093-7A94-E002-12C2A31AF745}"/>
              </a:ext>
            </a:extLst>
          </p:cNvPr>
          <p:cNvGraphicFramePr>
            <a:graphicFrameLocks noGrp="1"/>
          </p:cNvGraphicFramePr>
          <p:nvPr>
            <p:extLst>
              <p:ext uri="{D42A27DB-BD31-4B8C-83A1-F6EECF244321}">
                <p14:modId xmlns:p14="http://schemas.microsoft.com/office/powerpoint/2010/main" val="4193860274"/>
              </p:ext>
            </p:extLst>
          </p:nvPr>
        </p:nvGraphicFramePr>
        <p:xfrm>
          <a:off x="559939" y="1798709"/>
          <a:ext cx="11238187" cy="4320109"/>
        </p:xfrm>
        <a:graphic>
          <a:graphicData uri="http://schemas.openxmlformats.org/drawingml/2006/table">
            <a:tbl>
              <a:tblPr>
                <a:tableStyleId>{5C22544A-7EE6-4342-B048-85BDC9FD1C3A}</a:tableStyleId>
              </a:tblPr>
              <a:tblGrid>
                <a:gridCol w="4200198">
                  <a:extLst>
                    <a:ext uri="{9D8B030D-6E8A-4147-A177-3AD203B41FA5}">
                      <a16:colId xmlns:a16="http://schemas.microsoft.com/office/drawing/2014/main" val="319054185"/>
                    </a:ext>
                  </a:extLst>
                </a:gridCol>
                <a:gridCol w="7037989">
                  <a:extLst>
                    <a:ext uri="{9D8B030D-6E8A-4147-A177-3AD203B41FA5}">
                      <a16:colId xmlns:a16="http://schemas.microsoft.com/office/drawing/2014/main" val="983238107"/>
                    </a:ext>
                  </a:extLst>
                </a:gridCol>
              </a:tblGrid>
              <a:tr h="382524">
                <a:tc>
                  <a:txBody>
                    <a:bodyPr/>
                    <a:lstStyle/>
                    <a:p>
                      <a:pPr marL="0" algn="l" defTabSz="914400" rtl="0" eaLnBrk="1" fontAlgn="ctr" latinLnBrk="0" hangingPunct="1">
                        <a:spcBef>
                          <a:spcPts val="600"/>
                        </a:spcBef>
                      </a:pPr>
                      <a:r>
                        <a:rPr lang="pt-BR" sz="1800" b="1" u="none" strike="noStrike" kern="1200" dirty="0">
                          <a:solidFill>
                            <a:schemeClr val="dk1"/>
                          </a:solidFill>
                          <a:effectLst/>
                          <a:latin typeface="Century Gothic" panose="020B0502020202020204" pitchFamily="34" charset="0"/>
                          <a:ea typeface="+mn-ea"/>
                          <a:cs typeface="+mn-cs"/>
                        </a:rPr>
                        <a:t>Projeto Mangues da Amazônia </a:t>
                      </a:r>
                    </a:p>
                  </a:txBody>
                  <a:tcPr marL="3521" marR="3521" marT="3521" marB="0" anchor="ctr"/>
                </a:tc>
                <a:tc>
                  <a:txBody>
                    <a:bodyPr/>
                    <a:lstStyle/>
                    <a:p>
                      <a:pPr marL="0" algn="l" defTabSz="914400" rtl="0" eaLnBrk="1" fontAlgn="ctr" latinLnBrk="0" hangingPunct="1">
                        <a:lnSpc>
                          <a:spcPct val="100000"/>
                        </a:lnSpc>
                        <a:spcBef>
                          <a:spcPts val="1200"/>
                        </a:spcBef>
                        <a:spcAft>
                          <a:spcPts val="1200"/>
                        </a:spcAft>
                      </a:pPr>
                      <a:r>
                        <a:rPr lang="pt-BR" sz="1100" b="0" u="none" strike="noStrike" kern="1200" dirty="0">
                          <a:solidFill>
                            <a:schemeClr val="dk1"/>
                          </a:solidFill>
                          <a:effectLst/>
                          <a:latin typeface="Century Gothic" panose="020B0502020202020204" pitchFamily="34" charset="0"/>
                          <a:ea typeface="+mn-ea"/>
                          <a:cs typeface="+mn-cs"/>
                        </a:rPr>
                        <a:t>Envolve </a:t>
                      </a:r>
                      <a:r>
                        <a:rPr lang="pt-BR" sz="1100" b="1" u="none" strike="noStrike" kern="1200" dirty="0">
                          <a:solidFill>
                            <a:schemeClr val="dk1"/>
                          </a:solidFill>
                          <a:effectLst/>
                          <a:latin typeface="Century Gothic" panose="020B0502020202020204" pitchFamily="34" charset="0"/>
                          <a:ea typeface="+mn-ea"/>
                          <a:cs typeface="+mn-cs"/>
                        </a:rPr>
                        <a:t>comunidades </a:t>
                      </a:r>
                      <a:r>
                        <a:rPr lang="pt-BR" sz="1100" b="0" u="none" strike="noStrike" kern="1200" dirty="0">
                          <a:solidFill>
                            <a:schemeClr val="dk1"/>
                          </a:solidFill>
                          <a:effectLst/>
                          <a:latin typeface="Century Gothic" panose="020B0502020202020204" pitchFamily="34" charset="0"/>
                          <a:ea typeface="+mn-ea"/>
                          <a:cs typeface="+mn-cs"/>
                        </a:rPr>
                        <a:t>ribeirinhas na coleta de sementes e no plantio de mudas de manguezais, </a:t>
                      </a:r>
                      <a:r>
                        <a:rPr lang="pt-BR" sz="1100" b="1" u="none" strike="noStrike" kern="1200" dirty="0">
                          <a:solidFill>
                            <a:schemeClr val="dk1"/>
                          </a:solidFill>
                          <a:effectLst/>
                          <a:latin typeface="Century Gothic" panose="020B0502020202020204" pitchFamily="34" charset="0"/>
                          <a:ea typeface="+mn-ea"/>
                          <a:cs typeface="+mn-cs"/>
                        </a:rPr>
                        <a:t>promovendo a restauração de áreas degradadas</a:t>
                      </a:r>
                      <a:r>
                        <a:rPr lang="pt-BR" sz="1100" b="0" u="none" strike="noStrike" kern="1200" dirty="0">
                          <a:solidFill>
                            <a:schemeClr val="dk1"/>
                          </a:solidFill>
                          <a:effectLst/>
                          <a:latin typeface="Century Gothic" panose="020B0502020202020204" pitchFamily="34" charset="0"/>
                          <a:ea typeface="+mn-ea"/>
                          <a:cs typeface="+mn-cs"/>
                        </a:rPr>
                        <a:t>.</a:t>
                      </a:r>
                    </a:p>
                  </a:txBody>
                  <a:tcPr marL="3521" marR="3521" marT="3521" marB="0" anchor="ctr"/>
                </a:tc>
                <a:extLst>
                  <a:ext uri="{0D108BD9-81ED-4DB2-BD59-A6C34878D82A}">
                    <a16:rowId xmlns:a16="http://schemas.microsoft.com/office/drawing/2014/main" val="315776539"/>
                  </a:ext>
                </a:extLst>
              </a:tr>
              <a:tr h="761401">
                <a:tc>
                  <a:txBody>
                    <a:bodyPr/>
                    <a:lstStyle/>
                    <a:p>
                      <a:pPr marL="0" algn="l" defTabSz="914400" rtl="0" eaLnBrk="1" fontAlgn="ctr" latinLnBrk="0" hangingPunct="1">
                        <a:spcBef>
                          <a:spcPts val="600"/>
                        </a:spcBef>
                      </a:pPr>
                      <a:r>
                        <a:rPr lang="pt-BR" sz="1800" b="1" u="none" strike="noStrike" kern="1200" dirty="0">
                          <a:solidFill>
                            <a:schemeClr val="dk1"/>
                          </a:solidFill>
                          <a:effectLst/>
                          <a:latin typeface="Century Gothic" panose="020B0502020202020204" pitchFamily="34" charset="0"/>
                          <a:ea typeface="+mn-ea"/>
                          <a:cs typeface="+mn-cs"/>
                        </a:rPr>
                        <a:t>Projeto Mangue Vivo</a:t>
                      </a:r>
                    </a:p>
                  </a:txBody>
                  <a:tcPr marL="3521" marR="3521" marT="3521" marB="0" anchor="ctr"/>
                </a:tc>
                <a:tc>
                  <a:txBody>
                    <a:bodyPr/>
                    <a:lstStyle/>
                    <a:p>
                      <a:pPr marL="0" algn="l" defTabSz="914400" rtl="0" eaLnBrk="1" fontAlgn="ctr" latinLnBrk="0" hangingPunct="1">
                        <a:lnSpc>
                          <a:spcPct val="100000"/>
                        </a:lnSpc>
                        <a:spcBef>
                          <a:spcPts val="1200"/>
                        </a:spcBef>
                        <a:spcAft>
                          <a:spcPts val="1200"/>
                        </a:spcAft>
                      </a:pPr>
                      <a:r>
                        <a:rPr lang="pt-BR" sz="1100" b="1" u="none" strike="noStrike" kern="1200" dirty="0">
                          <a:solidFill>
                            <a:schemeClr val="dk1"/>
                          </a:solidFill>
                          <a:effectLst/>
                          <a:latin typeface="Century Gothic" panose="020B0502020202020204" pitchFamily="34" charset="0"/>
                          <a:ea typeface="+mn-ea"/>
                          <a:cs typeface="+mn-cs"/>
                        </a:rPr>
                        <a:t>Parceria</a:t>
                      </a:r>
                      <a:r>
                        <a:rPr lang="pt-BR" sz="1100" b="0" u="none" strike="noStrike" kern="1200" dirty="0">
                          <a:solidFill>
                            <a:schemeClr val="dk1"/>
                          </a:solidFill>
                          <a:effectLst/>
                          <a:latin typeface="Century Gothic" panose="020B0502020202020204" pitchFamily="34" charset="0"/>
                          <a:ea typeface="+mn-ea"/>
                          <a:cs typeface="+mn-cs"/>
                        </a:rPr>
                        <a:t> entre o Biota e a Coca Cola Brasil, e tem como objetivo a proteção dos manguezais da bacia hidrográfica do </a:t>
                      </a:r>
                      <a:r>
                        <a:rPr lang="pt-BR" sz="1100" b="0" u="none" strike="noStrike" kern="1200" dirty="0" err="1">
                          <a:solidFill>
                            <a:schemeClr val="dk1"/>
                          </a:solidFill>
                          <a:effectLst/>
                          <a:latin typeface="Century Gothic" panose="020B0502020202020204" pitchFamily="34" charset="0"/>
                          <a:ea typeface="+mn-ea"/>
                          <a:cs typeface="+mn-cs"/>
                        </a:rPr>
                        <a:t>Pratagy</a:t>
                      </a:r>
                      <a:r>
                        <a:rPr lang="pt-BR" sz="1100" b="0" u="none" strike="noStrike" kern="1200" dirty="0">
                          <a:solidFill>
                            <a:schemeClr val="dk1"/>
                          </a:solidFill>
                          <a:effectLst/>
                          <a:latin typeface="Century Gothic" panose="020B0502020202020204" pitchFamily="34" charset="0"/>
                          <a:ea typeface="+mn-ea"/>
                          <a:cs typeface="+mn-cs"/>
                        </a:rPr>
                        <a:t> (Alagoas), envolvem pescadores locais na proteção de áreas de manguezais, incentivando práticas sustentáveis e a monitoria ambiental comunitária.</a:t>
                      </a:r>
                    </a:p>
                  </a:txBody>
                  <a:tcPr marL="3521" marR="3521" marT="3521" marB="0" anchor="ctr"/>
                </a:tc>
                <a:extLst>
                  <a:ext uri="{0D108BD9-81ED-4DB2-BD59-A6C34878D82A}">
                    <a16:rowId xmlns:a16="http://schemas.microsoft.com/office/drawing/2014/main" val="1264003968"/>
                  </a:ext>
                </a:extLst>
              </a:tr>
              <a:tr h="856120">
                <a:tc>
                  <a:txBody>
                    <a:bodyPr/>
                    <a:lstStyle/>
                    <a:p>
                      <a:pPr marL="0" algn="l" defTabSz="914400" rtl="0" eaLnBrk="1" fontAlgn="ctr" latinLnBrk="0" hangingPunct="1">
                        <a:spcBef>
                          <a:spcPts val="600"/>
                        </a:spcBef>
                      </a:pPr>
                      <a:r>
                        <a:rPr lang="pt-BR" sz="1800" b="1" u="none" strike="noStrike" kern="1200" dirty="0">
                          <a:solidFill>
                            <a:schemeClr val="dk1"/>
                          </a:solidFill>
                          <a:effectLst/>
                          <a:latin typeface="Century Gothic" panose="020B0502020202020204" pitchFamily="34" charset="0"/>
                          <a:ea typeface="+mn-ea"/>
                          <a:cs typeface="+mn-cs"/>
                        </a:rPr>
                        <a:t>Comunidades locais desenvolvendo economias baseadas na conservação</a:t>
                      </a:r>
                    </a:p>
                  </a:txBody>
                  <a:tcPr marL="3521" marR="3521" marT="3521" marB="0" anchor="ctr"/>
                </a:tc>
                <a:tc>
                  <a:txBody>
                    <a:bodyPr/>
                    <a:lstStyle/>
                    <a:p>
                      <a:pPr marL="0" algn="l" defTabSz="914400" rtl="0" eaLnBrk="1" fontAlgn="ctr" latinLnBrk="0" hangingPunct="1">
                        <a:lnSpc>
                          <a:spcPct val="100000"/>
                        </a:lnSpc>
                        <a:spcBef>
                          <a:spcPts val="1200"/>
                        </a:spcBef>
                        <a:spcAft>
                          <a:spcPts val="1200"/>
                        </a:spcAft>
                      </a:pPr>
                      <a:r>
                        <a:rPr lang="pt-BR" sz="1100" b="0" u="none" strike="noStrike" kern="1200" dirty="0">
                          <a:solidFill>
                            <a:schemeClr val="dk1"/>
                          </a:solidFill>
                          <a:effectLst/>
                          <a:latin typeface="Century Gothic" panose="020B0502020202020204" pitchFamily="34" charset="0"/>
                          <a:ea typeface="+mn-ea"/>
                          <a:cs typeface="+mn-cs"/>
                        </a:rPr>
                        <a:t>A </a:t>
                      </a:r>
                      <a:r>
                        <a:rPr lang="pt-BR" sz="1100" b="1" u="none" strike="noStrike" kern="1200" dirty="0">
                          <a:solidFill>
                            <a:schemeClr val="dk1"/>
                          </a:solidFill>
                          <a:effectLst/>
                          <a:latin typeface="Century Gothic" panose="020B0502020202020204" pitchFamily="34" charset="0"/>
                          <a:ea typeface="+mn-ea"/>
                          <a:cs typeface="+mn-cs"/>
                        </a:rPr>
                        <a:t>criação de cooperativas para o manejo sustentável de recursos</a:t>
                      </a:r>
                      <a:r>
                        <a:rPr lang="pt-BR" sz="1100" b="0" u="none" strike="noStrike" kern="1200" dirty="0">
                          <a:solidFill>
                            <a:schemeClr val="dk1"/>
                          </a:solidFill>
                          <a:effectLst/>
                          <a:latin typeface="Century Gothic" panose="020B0502020202020204" pitchFamily="34" charset="0"/>
                          <a:ea typeface="+mn-ea"/>
                          <a:cs typeface="+mn-cs"/>
                        </a:rPr>
                        <a:t>, como a pesca e a coleta de caranguejos, é uma prática comum em várias regiões. Esses grupos ajudam a garantir que os recursos naturais sejam utilizados de forma equilibrada, preservando os ecossistemas e, ao mesmo tempo, garantindo meios de subsistência para as famílias locais.</a:t>
                      </a:r>
                    </a:p>
                  </a:txBody>
                  <a:tcPr marL="3521" marR="3521" marT="3521" marB="0" anchor="ctr"/>
                </a:tc>
                <a:extLst>
                  <a:ext uri="{0D108BD9-81ED-4DB2-BD59-A6C34878D82A}">
                    <a16:rowId xmlns:a16="http://schemas.microsoft.com/office/drawing/2014/main" val="1184833921"/>
                  </a:ext>
                </a:extLst>
              </a:tr>
              <a:tr h="797263">
                <a:tc>
                  <a:txBody>
                    <a:bodyPr/>
                    <a:lstStyle/>
                    <a:p>
                      <a:pPr marL="0" algn="l" defTabSz="914400" rtl="0" eaLnBrk="1" fontAlgn="ctr" latinLnBrk="0" hangingPunct="1">
                        <a:spcBef>
                          <a:spcPts val="600"/>
                        </a:spcBef>
                      </a:pPr>
                      <a:r>
                        <a:rPr lang="pt-BR" sz="1800" b="1" u="none" strike="noStrike" kern="1200" dirty="0">
                          <a:solidFill>
                            <a:schemeClr val="dk1"/>
                          </a:solidFill>
                          <a:effectLst/>
                          <a:latin typeface="Century Gothic" panose="020B0502020202020204" pitchFamily="34" charset="0"/>
                          <a:ea typeface="+mn-ea"/>
                          <a:cs typeface="+mn-cs"/>
                        </a:rPr>
                        <a:t>Colaboração entre Comunidades, Governos e ONGs</a:t>
                      </a:r>
                    </a:p>
                  </a:txBody>
                  <a:tcPr marL="3521" marR="3521" marT="3521" marB="0" anchor="ctr"/>
                </a:tc>
                <a:tc>
                  <a:txBody>
                    <a:bodyPr/>
                    <a:lstStyle/>
                    <a:p>
                      <a:pPr marL="0" algn="l" defTabSz="914400" rtl="0" eaLnBrk="1" fontAlgn="ctr" latinLnBrk="0" hangingPunct="1">
                        <a:lnSpc>
                          <a:spcPct val="100000"/>
                        </a:lnSpc>
                        <a:spcBef>
                          <a:spcPts val="1200"/>
                        </a:spcBef>
                        <a:spcAft>
                          <a:spcPts val="1200"/>
                        </a:spcAft>
                      </a:pPr>
                      <a:r>
                        <a:rPr lang="pt-BR" sz="1100" b="0" u="none" strike="noStrike" kern="1200" dirty="0">
                          <a:solidFill>
                            <a:schemeClr val="dk1"/>
                          </a:solidFill>
                          <a:effectLst/>
                          <a:latin typeface="Century Gothic" panose="020B0502020202020204" pitchFamily="34" charset="0"/>
                          <a:ea typeface="+mn-ea"/>
                          <a:cs typeface="+mn-cs"/>
                        </a:rPr>
                        <a:t>O projeto Mangues da Costa no Brasil, financiado pelo Fundo Nacional do Meio Ambiente (FNMA), reúne comunidades locais, </a:t>
                      </a:r>
                      <a:r>
                        <a:rPr lang="pt-BR" sz="1100" b="1" u="none" strike="noStrike" kern="1200" dirty="0">
                          <a:solidFill>
                            <a:schemeClr val="dk1"/>
                          </a:solidFill>
                          <a:effectLst/>
                          <a:latin typeface="Century Gothic" panose="020B0502020202020204" pitchFamily="34" charset="0"/>
                          <a:ea typeface="+mn-ea"/>
                          <a:cs typeface="+mn-cs"/>
                        </a:rPr>
                        <a:t>ONGs e autoridades ambientais </a:t>
                      </a:r>
                      <a:r>
                        <a:rPr lang="pt-BR" sz="1100" b="0" u="none" strike="noStrike" kern="1200" dirty="0">
                          <a:solidFill>
                            <a:schemeClr val="dk1"/>
                          </a:solidFill>
                          <a:effectLst/>
                          <a:latin typeface="Century Gothic" panose="020B0502020202020204" pitchFamily="34" charset="0"/>
                          <a:ea typeface="+mn-ea"/>
                          <a:cs typeface="+mn-cs"/>
                        </a:rPr>
                        <a:t>para restaurar manguezais em áreas críticas da costa brasileira. Essa parceria tem promovido a recuperação de habitats e a segurança alimentar para as populações locais.</a:t>
                      </a:r>
                    </a:p>
                  </a:txBody>
                  <a:tcPr marL="3521" marR="3521" marT="3521" marB="0" anchor="ctr"/>
                </a:tc>
                <a:extLst>
                  <a:ext uri="{0D108BD9-81ED-4DB2-BD59-A6C34878D82A}">
                    <a16:rowId xmlns:a16="http://schemas.microsoft.com/office/drawing/2014/main" val="3948325940"/>
                  </a:ext>
                </a:extLst>
              </a:tr>
              <a:tr h="571962">
                <a:tc>
                  <a:txBody>
                    <a:bodyPr/>
                    <a:lstStyle/>
                    <a:p>
                      <a:pPr marL="0" algn="l" defTabSz="914400" rtl="0" eaLnBrk="1" fontAlgn="ctr" latinLnBrk="0" hangingPunct="1">
                        <a:spcBef>
                          <a:spcPts val="600"/>
                        </a:spcBef>
                      </a:pPr>
                      <a:r>
                        <a:rPr lang="pt-BR" sz="1800" b="1" u="none" strike="noStrike" kern="1200">
                          <a:solidFill>
                            <a:schemeClr val="dk1"/>
                          </a:solidFill>
                          <a:effectLst/>
                          <a:latin typeface="Century Gothic" panose="020B0502020202020204" pitchFamily="34" charset="0"/>
                          <a:ea typeface="+mn-ea"/>
                          <a:cs typeface="+mn-cs"/>
                        </a:rPr>
                        <a:t>Educação Ambiental como Ferramenta de Conservação</a:t>
                      </a:r>
                    </a:p>
                  </a:txBody>
                  <a:tcPr marL="3521" marR="3521" marT="3521" marB="0" anchor="ctr"/>
                </a:tc>
                <a:tc>
                  <a:txBody>
                    <a:bodyPr/>
                    <a:lstStyle/>
                    <a:p>
                      <a:pPr marL="0" algn="l" defTabSz="914400" rtl="0" eaLnBrk="1" fontAlgn="ctr" latinLnBrk="0" hangingPunct="1">
                        <a:lnSpc>
                          <a:spcPct val="100000"/>
                        </a:lnSpc>
                        <a:spcBef>
                          <a:spcPts val="1200"/>
                        </a:spcBef>
                        <a:spcAft>
                          <a:spcPts val="1200"/>
                        </a:spcAft>
                      </a:pPr>
                      <a:r>
                        <a:rPr lang="pt-BR" sz="1100" b="0" u="none" strike="noStrike" kern="1200" dirty="0">
                          <a:solidFill>
                            <a:schemeClr val="dk1"/>
                          </a:solidFill>
                          <a:effectLst/>
                          <a:latin typeface="Century Gothic" panose="020B0502020202020204" pitchFamily="34" charset="0"/>
                          <a:ea typeface="+mn-ea"/>
                          <a:cs typeface="+mn-cs"/>
                        </a:rPr>
                        <a:t>No Pará, o projeto </a:t>
                      </a:r>
                      <a:r>
                        <a:rPr lang="pt-BR" sz="1100" b="1" u="none" strike="noStrike" kern="1200" dirty="0">
                          <a:solidFill>
                            <a:schemeClr val="dk1"/>
                          </a:solidFill>
                          <a:effectLst/>
                          <a:latin typeface="Century Gothic" panose="020B0502020202020204" pitchFamily="34" charset="0"/>
                          <a:ea typeface="+mn-ea"/>
                          <a:cs typeface="+mn-cs"/>
                        </a:rPr>
                        <a:t>Educação </a:t>
                      </a:r>
                      <a:r>
                        <a:rPr lang="pt-BR" sz="1100" b="0" u="none" strike="noStrike" kern="1200" dirty="0">
                          <a:solidFill>
                            <a:schemeClr val="dk1"/>
                          </a:solidFill>
                          <a:effectLst/>
                          <a:latin typeface="Century Gothic" panose="020B0502020202020204" pitchFamily="34" charset="0"/>
                          <a:ea typeface="+mn-ea"/>
                          <a:cs typeface="+mn-cs"/>
                        </a:rPr>
                        <a:t>Manguezal, implementado pela ONG Instituto Peabiru, oferece workshops e atividades educativas sobre a importância dos manguezais, capacitando </a:t>
                      </a:r>
                      <a:r>
                        <a:rPr lang="pt-BR" sz="1100" b="1" u="none" strike="noStrike" kern="1200" dirty="0">
                          <a:solidFill>
                            <a:schemeClr val="dk1"/>
                          </a:solidFill>
                          <a:effectLst/>
                          <a:latin typeface="Century Gothic" panose="020B0502020202020204" pitchFamily="34" charset="0"/>
                          <a:ea typeface="+mn-ea"/>
                          <a:cs typeface="+mn-cs"/>
                        </a:rPr>
                        <a:t>jovens e adultos para atuarem como guardiões desses ecossistemas.</a:t>
                      </a:r>
                    </a:p>
                  </a:txBody>
                  <a:tcPr marL="3521" marR="3521" marT="3521" marB="0" anchor="ctr"/>
                </a:tc>
                <a:extLst>
                  <a:ext uri="{0D108BD9-81ED-4DB2-BD59-A6C34878D82A}">
                    <a16:rowId xmlns:a16="http://schemas.microsoft.com/office/drawing/2014/main" val="3922652378"/>
                  </a:ext>
                </a:extLst>
              </a:tr>
              <a:tr h="950839">
                <a:tc>
                  <a:txBody>
                    <a:bodyPr/>
                    <a:lstStyle/>
                    <a:p>
                      <a:pPr marL="0" algn="l" defTabSz="914400" rtl="0" eaLnBrk="1" fontAlgn="ctr" latinLnBrk="0" hangingPunct="1">
                        <a:spcBef>
                          <a:spcPts val="600"/>
                        </a:spcBef>
                      </a:pPr>
                      <a:r>
                        <a:rPr lang="pt-BR" sz="1800" b="1" u="none" strike="noStrike" kern="1200">
                          <a:solidFill>
                            <a:schemeClr val="dk1"/>
                          </a:solidFill>
                          <a:effectLst/>
                          <a:latin typeface="Century Gothic" panose="020B0502020202020204" pitchFamily="34" charset="0"/>
                          <a:ea typeface="+mn-ea"/>
                          <a:cs typeface="+mn-cs"/>
                        </a:rPr>
                        <a:t>Capacitação para a Sustentabilidade</a:t>
                      </a:r>
                    </a:p>
                  </a:txBody>
                  <a:tcPr marL="3521" marR="3521" marT="3521" marB="0" anchor="ctr"/>
                </a:tc>
                <a:tc>
                  <a:txBody>
                    <a:bodyPr/>
                    <a:lstStyle/>
                    <a:p>
                      <a:pPr marL="0" algn="l" defTabSz="914400" rtl="0" eaLnBrk="1" fontAlgn="ctr" latinLnBrk="0" hangingPunct="1">
                        <a:lnSpc>
                          <a:spcPct val="100000"/>
                        </a:lnSpc>
                        <a:spcBef>
                          <a:spcPts val="1200"/>
                        </a:spcBef>
                        <a:spcAft>
                          <a:spcPts val="1200"/>
                        </a:spcAft>
                      </a:pPr>
                      <a:r>
                        <a:rPr lang="pt-BR" sz="1100" b="0" u="none" strike="noStrike" kern="1200" dirty="0">
                          <a:solidFill>
                            <a:schemeClr val="dk1"/>
                          </a:solidFill>
                          <a:effectLst/>
                          <a:latin typeface="Century Gothic" panose="020B0502020202020204" pitchFamily="34" charset="0"/>
                          <a:ea typeface="+mn-ea"/>
                          <a:cs typeface="+mn-cs"/>
                        </a:rPr>
                        <a:t>ONGs como a </a:t>
                      </a:r>
                      <a:r>
                        <a:rPr lang="pt-BR" sz="1100" b="1" u="none" strike="noStrike" kern="1200" dirty="0">
                          <a:solidFill>
                            <a:schemeClr val="dk1"/>
                          </a:solidFill>
                          <a:effectLst/>
                          <a:latin typeface="Century Gothic" panose="020B0502020202020204" pitchFamily="34" charset="0"/>
                          <a:ea typeface="+mn-ea"/>
                          <a:cs typeface="+mn-cs"/>
                        </a:rPr>
                        <a:t>Conservação Internacional e a Fundação SOS Mata Atlântica promovem cursos e treinamentos </a:t>
                      </a:r>
                      <a:r>
                        <a:rPr lang="pt-BR" sz="1100" b="0" u="none" strike="noStrike" kern="1200" dirty="0">
                          <a:solidFill>
                            <a:schemeClr val="dk1"/>
                          </a:solidFill>
                          <a:effectLst/>
                          <a:latin typeface="Century Gothic" panose="020B0502020202020204" pitchFamily="34" charset="0"/>
                          <a:ea typeface="+mn-ea"/>
                          <a:cs typeface="+mn-cs"/>
                        </a:rPr>
                        <a:t>para capacitar líderes comunitários em técnicas de conservação, monitoramento de biodiversidade e manejo de áreas protegidas. Essas iniciativas têm sido fundamentais para criar uma rede de apoio local para a conservação dos ecossistemas de carbono azul.</a:t>
                      </a:r>
                    </a:p>
                  </a:txBody>
                  <a:tcPr marL="3521" marR="3521" marT="3521" marB="0" anchor="ctr"/>
                </a:tc>
                <a:extLst>
                  <a:ext uri="{0D108BD9-81ED-4DB2-BD59-A6C34878D82A}">
                    <a16:rowId xmlns:a16="http://schemas.microsoft.com/office/drawing/2014/main" val="3950711670"/>
                  </a:ext>
                </a:extLst>
              </a:tr>
            </a:tbl>
          </a:graphicData>
        </a:graphic>
      </p:graphicFrame>
    </p:spTree>
    <p:extLst>
      <p:ext uri="{BB962C8B-B14F-4D97-AF65-F5344CB8AC3E}">
        <p14:creationId xmlns:p14="http://schemas.microsoft.com/office/powerpoint/2010/main" val="4724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7" name="Título 1">
            <a:extLst>
              <a:ext uri="{FF2B5EF4-FFF2-40B4-BE49-F238E27FC236}">
                <a16:creationId xmlns:a16="http://schemas.microsoft.com/office/drawing/2014/main" id="{EC37E7FB-766E-37B4-4F2D-0E64388D9187}"/>
              </a:ext>
            </a:extLst>
          </p:cNvPr>
          <p:cNvSpPr>
            <a:spLocks noGrp="1"/>
          </p:cNvSpPr>
          <p:nvPr>
            <p:ph type="title"/>
          </p:nvPr>
        </p:nvSpPr>
        <p:spPr>
          <a:xfrm>
            <a:off x="1069427" y="-297"/>
            <a:ext cx="11122573" cy="1207651"/>
          </a:xfrm>
        </p:spPr>
        <p:txBody>
          <a:bodyPr>
            <a:normAutofit/>
          </a:bodyPr>
          <a:lstStyle/>
          <a:p>
            <a:r>
              <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5.	Mecanismos de Financiamento</a:t>
            </a:r>
          </a:p>
        </p:txBody>
      </p:sp>
      <p:sp>
        <p:nvSpPr>
          <p:cNvPr id="9" name="Rectangle 1">
            <a:extLst>
              <a:ext uri="{FF2B5EF4-FFF2-40B4-BE49-F238E27FC236}">
                <a16:creationId xmlns:a16="http://schemas.microsoft.com/office/drawing/2014/main" id="{35A63665-3E88-4CC1-ED1E-060684B2BF85}"/>
              </a:ext>
            </a:extLst>
          </p:cNvPr>
          <p:cNvSpPr>
            <a:spLocks noChangeArrowheads="1"/>
          </p:cNvSpPr>
          <p:nvPr/>
        </p:nvSpPr>
        <p:spPr bwMode="auto">
          <a:xfrm>
            <a:off x="838200" y="2903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2" name="Espaço Reservado para Conteúdo 21" descr="Setas de divisa">
            <a:extLst>
              <a:ext uri="{FF2B5EF4-FFF2-40B4-BE49-F238E27FC236}">
                <a16:creationId xmlns:a16="http://schemas.microsoft.com/office/drawing/2014/main" id="{95E4466E-A937-0FE8-6507-DF0A1B4EF4D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20414" y="1289687"/>
            <a:ext cx="434917" cy="434917"/>
          </a:xfrm>
        </p:spPr>
      </p:pic>
      <p:sp>
        <p:nvSpPr>
          <p:cNvPr id="19" name="CaixaDeTexto 18">
            <a:extLst>
              <a:ext uri="{FF2B5EF4-FFF2-40B4-BE49-F238E27FC236}">
                <a16:creationId xmlns:a16="http://schemas.microsoft.com/office/drawing/2014/main" id="{63BAFF39-536B-0896-AC6D-B938476A14B7}"/>
              </a:ext>
            </a:extLst>
          </p:cNvPr>
          <p:cNvSpPr txBox="1"/>
          <p:nvPr/>
        </p:nvSpPr>
        <p:spPr>
          <a:xfrm>
            <a:off x="838199" y="1254604"/>
            <a:ext cx="7633139" cy="470000"/>
          </a:xfrm>
          <a:prstGeom prst="rect">
            <a:avLst/>
          </a:prstGeom>
          <a:noFill/>
        </p:spPr>
        <p:txBody>
          <a:bodyPr wrap="square">
            <a:spAutoFit/>
          </a:bodyPr>
          <a:lstStyle/>
          <a:p>
            <a:pPr marL="0" lvl="1">
              <a:lnSpc>
                <a:spcPct val="107000"/>
              </a:lnSpc>
              <a:spcBef>
                <a:spcPts val="600"/>
              </a:spcBef>
              <a:spcAft>
                <a:spcPts val="600"/>
              </a:spcAft>
              <a:buSzPts val="1000"/>
            </a:pP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Financiamento Azul (Blue </a:t>
            </a:r>
            <a:r>
              <a:rPr lang="pt-BR" sz="2400" b="1" kern="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Finance</a:t>
            </a: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pt-B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73BBCB8-0B18-0DF1-CFE0-650D80B7E9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5" name="Retângulo 24">
            <a:extLst>
              <a:ext uri="{FF2B5EF4-FFF2-40B4-BE49-F238E27FC236}">
                <a16:creationId xmlns:a16="http://schemas.microsoft.com/office/drawing/2014/main" id="{8200FABF-9776-17CE-4F70-C0A366A1E065}"/>
              </a:ext>
            </a:extLst>
          </p:cNvPr>
          <p:cNvSpPr/>
          <p:nvPr/>
        </p:nvSpPr>
        <p:spPr>
          <a:xfrm>
            <a:off x="420414" y="1724603"/>
            <a:ext cx="11196145" cy="4213741"/>
          </a:xfrm>
          <a:prstGeom prst="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Bef>
                <a:spcPts val="600"/>
              </a:spcBef>
              <a:spcAft>
                <a:spcPts val="600"/>
              </a:spcAft>
              <a:buSzPts val="1000"/>
              <a:buFont typeface="Wingdings" panose="05000000000000000000" pitchFamily="2" charset="2"/>
              <a:buChar char="§"/>
              <a:tabLst>
                <a:tab pos="457200" algn="l"/>
              </a:tabLst>
            </a:pPr>
            <a:r>
              <a:rPr lang="pt-BR" sz="18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São mecanismos financeiros destinados especificamente para apoiar projetos de conservação e restauração dos ecossistemas aquáticos, reconhecendo o valor dos serviços ecossistêmicos oferecidos por esses ambientes. Exemplo: Os “</a:t>
            </a:r>
            <a:r>
              <a:rPr lang="pt-BR" sz="18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Blue Bonds”</a:t>
            </a:r>
            <a:r>
              <a:rPr lang="pt-BR" sz="18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são </a:t>
            </a:r>
            <a:r>
              <a:rPr lang="pt-BR"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papéis emitidos em Seychelles </a:t>
            </a:r>
            <a:r>
              <a:rPr lang="pt-BR" sz="18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para financiar empreendimentos que preservam recursos hídricos.</a:t>
            </a:r>
            <a:endParaRPr lang="pt-BR" sz="18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SzPts val="1000"/>
              <a:buFont typeface="Wingdings" panose="05000000000000000000" pitchFamily="2" charset="2"/>
              <a:buChar char="§"/>
              <a:tabLst>
                <a:tab pos="457200" algn="l"/>
              </a:tabLst>
            </a:pPr>
            <a:r>
              <a:rPr lang="pt-BR" sz="18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O conceito está ganhando força no Brasil, com debates no que se refere ao uso de instrumentos financeiros para apoiar a </a:t>
            </a:r>
            <a:r>
              <a:rPr lang="pt-BR" sz="18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Economia Azul</a:t>
            </a:r>
            <a:r>
              <a:rPr lang="pt-BR" sz="18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que inclui a conservação e o uso sustentável dos oceanos e áreas costeiras.</a:t>
            </a:r>
          </a:p>
          <a:p>
            <a:pPr marL="342900" lvl="0" indent="-342900" algn="just">
              <a:lnSpc>
                <a:spcPct val="107000"/>
              </a:lnSpc>
              <a:spcBef>
                <a:spcPts val="600"/>
              </a:spcBef>
              <a:spcAft>
                <a:spcPts val="600"/>
              </a:spcAft>
              <a:buSzPts val="1000"/>
              <a:buFont typeface="Wingdings" panose="05000000000000000000" pitchFamily="2" charset="2"/>
              <a:buChar char="§"/>
              <a:tabLst>
                <a:tab pos="457200" algn="l"/>
              </a:tabLst>
            </a:pPr>
            <a:r>
              <a:rPr lang="pt-BR" sz="18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BNDES tem cerca de R$ 22 bi em carteira relacionados à EA. Deste total, R$ 13,6 bi são para projetos de docagem, embarcações de apoio, estaleiros e navios petroleiros. Outros projetos, de transporte marítimo, portos, terminais e embarcações respondem por R$ 7,7 bi de apoio. Para o setor de turismo marinho e costeiro, o Banco tem em carteira R$ 296,7 mi e, </a:t>
            </a:r>
            <a:r>
              <a:rPr lang="pt-BR" sz="1800" b="1"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para o apoio a projetos de recuperação de manguezais, são R$ 47 mi no âmbito da iniciativa Floresta Viva, em parceria com a Petrobras.</a:t>
            </a:r>
          </a:p>
        </p:txBody>
      </p:sp>
      <p:sp>
        <p:nvSpPr>
          <p:cNvPr id="3" name="CaixaDeTexto 2">
            <a:extLst>
              <a:ext uri="{FF2B5EF4-FFF2-40B4-BE49-F238E27FC236}">
                <a16:creationId xmlns:a16="http://schemas.microsoft.com/office/drawing/2014/main" id="{745B2C26-884B-668E-00F6-ACEDBC2BC44B}"/>
              </a:ext>
            </a:extLst>
          </p:cNvPr>
          <p:cNvSpPr txBox="1"/>
          <p:nvPr/>
        </p:nvSpPr>
        <p:spPr>
          <a:xfrm>
            <a:off x="5612524" y="6106420"/>
            <a:ext cx="6180082" cy="276999"/>
          </a:xfrm>
          <a:prstGeom prst="rect">
            <a:avLst/>
          </a:prstGeom>
          <a:noFill/>
        </p:spPr>
        <p:txBody>
          <a:bodyPr wrap="square">
            <a:spAutoFit/>
          </a:bodyPr>
          <a:lstStyle/>
          <a:p>
            <a:pPr algn="r"/>
            <a:r>
              <a:rPr lang="pt-BR" sz="12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Fonte: GARRETT; NATARAJAN</a:t>
            </a:r>
            <a:r>
              <a:rPr lang="pt-BR" sz="1200" kern="0" dirty="0">
                <a:latin typeface="Century Gothic" panose="020B0502020202020204" pitchFamily="34" charset="0"/>
                <a:ea typeface="Times New Roman" panose="02020603050405020304" pitchFamily="18" charset="0"/>
                <a:cs typeface="Calibri" panose="020F0502020204030204" pitchFamily="34" charset="0"/>
              </a:rPr>
              <a:t> (</a:t>
            </a:r>
            <a:r>
              <a:rPr lang="pt-BR" sz="12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2021)</a:t>
            </a:r>
            <a:endParaRPr lang="pt-BR" sz="1200" dirty="0"/>
          </a:p>
        </p:txBody>
      </p:sp>
    </p:spTree>
    <p:extLst>
      <p:ext uri="{BB962C8B-B14F-4D97-AF65-F5344CB8AC3E}">
        <p14:creationId xmlns:p14="http://schemas.microsoft.com/office/powerpoint/2010/main" val="349021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7" name="Título 1">
            <a:extLst>
              <a:ext uri="{FF2B5EF4-FFF2-40B4-BE49-F238E27FC236}">
                <a16:creationId xmlns:a16="http://schemas.microsoft.com/office/drawing/2014/main" id="{EC37E7FB-766E-37B4-4F2D-0E64388D9187}"/>
              </a:ext>
            </a:extLst>
          </p:cNvPr>
          <p:cNvSpPr>
            <a:spLocks noGrp="1"/>
          </p:cNvSpPr>
          <p:nvPr>
            <p:ph type="title"/>
          </p:nvPr>
        </p:nvSpPr>
        <p:spPr>
          <a:xfrm>
            <a:off x="1069427" y="-297"/>
            <a:ext cx="11122573" cy="1207651"/>
          </a:xfrm>
        </p:spPr>
        <p:txBody>
          <a:bodyPr>
            <a:normAutofit/>
          </a:bodyPr>
          <a:lstStyle/>
          <a:p>
            <a:r>
              <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5.	Mecanismos de Financiamento</a:t>
            </a:r>
          </a:p>
        </p:txBody>
      </p:sp>
      <p:sp>
        <p:nvSpPr>
          <p:cNvPr id="9" name="Rectangle 1">
            <a:extLst>
              <a:ext uri="{FF2B5EF4-FFF2-40B4-BE49-F238E27FC236}">
                <a16:creationId xmlns:a16="http://schemas.microsoft.com/office/drawing/2014/main" id="{35A63665-3E88-4CC1-ED1E-060684B2BF85}"/>
              </a:ext>
            </a:extLst>
          </p:cNvPr>
          <p:cNvSpPr>
            <a:spLocks noChangeArrowheads="1"/>
          </p:cNvSpPr>
          <p:nvPr/>
        </p:nvSpPr>
        <p:spPr bwMode="auto">
          <a:xfrm>
            <a:off x="838200" y="2903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2" name="Espaço Reservado para Conteúdo 21" descr="Setas de divisa">
            <a:extLst>
              <a:ext uri="{FF2B5EF4-FFF2-40B4-BE49-F238E27FC236}">
                <a16:creationId xmlns:a16="http://schemas.microsoft.com/office/drawing/2014/main" id="{95E4466E-A937-0FE8-6507-DF0A1B4EF4D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20414" y="1962348"/>
            <a:ext cx="434917" cy="434917"/>
          </a:xfrm>
        </p:spPr>
      </p:pic>
      <p:sp>
        <p:nvSpPr>
          <p:cNvPr id="19" name="CaixaDeTexto 18">
            <a:extLst>
              <a:ext uri="{FF2B5EF4-FFF2-40B4-BE49-F238E27FC236}">
                <a16:creationId xmlns:a16="http://schemas.microsoft.com/office/drawing/2014/main" id="{63BAFF39-536B-0896-AC6D-B938476A14B7}"/>
              </a:ext>
            </a:extLst>
          </p:cNvPr>
          <p:cNvSpPr txBox="1"/>
          <p:nvPr/>
        </p:nvSpPr>
        <p:spPr>
          <a:xfrm>
            <a:off x="838200" y="1927265"/>
            <a:ext cx="5169420" cy="470000"/>
          </a:xfrm>
          <a:prstGeom prst="rect">
            <a:avLst/>
          </a:prstGeom>
          <a:noFill/>
        </p:spPr>
        <p:txBody>
          <a:bodyPr wrap="square">
            <a:spAutoFit/>
          </a:bodyPr>
          <a:lstStyle/>
          <a:p>
            <a:pPr marL="0" lvl="1">
              <a:lnSpc>
                <a:spcPct val="107000"/>
              </a:lnSpc>
              <a:spcBef>
                <a:spcPts val="600"/>
              </a:spcBef>
              <a:spcAft>
                <a:spcPts val="600"/>
              </a:spcAft>
              <a:buSzPts val="1000"/>
            </a:pP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Fundos Nacionais e Internacionais</a:t>
            </a:r>
            <a:endParaRPr lang="pt-B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73BBCB8-0B18-0DF1-CFE0-650D80B7E9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5" name="Retângulo 24">
            <a:extLst>
              <a:ext uri="{FF2B5EF4-FFF2-40B4-BE49-F238E27FC236}">
                <a16:creationId xmlns:a16="http://schemas.microsoft.com/office/drawing/2014/main" id="{8200FABF-9776-17CE-4F70-C0A366A1E065}"/>
              </a:ext>
            </a:extLst>
          </p:cNvPr>
          <p:cNvSpPr/>
          <p:nvPr/>
        </p:nvSpPr>
        <p:spPr>
          <a:xfrm>
            <a:off x="420414" y="2397265"/>
            <a:ext cx="11196145" cy="3341382"/>
          </a:xfrm>
          <a:prstGeom prst="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lvl="1" indent="-285750" algn="just">
              <a:lnSpc>
                <a:spcPct val="107000"/>
              </a:lnSpc>
              <a:spcBef>
                <a:spcPts val="600"/>
              </a:spcBef>
              <a:spcAft>
                <a:spcPts val="600"/>
              </a:spcAft>
              <a:buSzPts val="1000"/>
              <a:buFont typeface="Wingdings" panose="05000000000000000000" pitchFamily="2" charset="2"/>
              <a:buChar char="§"/>
              <a:tabLst>
                <a:tab pos="914400" algn="l"/>
              </a:tabLst>
            </a:pP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Global </a:t>
            </a:r>
            <a:r>
              <a:rPr lang="pt-BR" b="1" kern="0" dirty="0" err="1">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Environment</a:t>
            </a: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a:t>
            </a:r>
            <a:r>
              <a:rPr lang="pt-BR" b="1" kern="0" dirty="0" err="1">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Facility</a:t>
            </a: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(GEF)</a:t>
            </a:r>
            <a:r>
              <a:rPr lang="pt-BR"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e o </a:t>
            </a: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Green Climate Fund (GCF)</a:t>
            </a:r>
            <a:r>
              <a:rPr lang="pt-BR"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financiam projetos em áreas úmidas em países em desenvolvimento, proporcionando suporte financeiro para a restauração de ecossistemas costeiros degradados.</a:t>
            </a:r>
            <a:endParaRPr lang="pt-BR"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52000" lvl="1" indent="-285750" algn="just">
              <a:lnSpc>
                <a:spcPct val="107000"/>
              </a:lnSpc>
              <a:spcBef>
                <a:spcPts val="600"/>
              </a:spcBef>
              <a:spcAft>
                <a:spcPts val="600"/>
              </a:spcAft>
              <a:buSzPts val="1000"/>
              <a:buFont typeface="Wingdings" panose="05000000000000000000" pitchFamily="2" charset="2"/>
              <a:buChar char="§"/>
              <a:tabLst>
                <a:tab pos="914400" algn="l"/>
              </a:tabLst>
            </a:pP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Fundo Nacional sobre Mudança do Clima (FNMC)</a:t>
            </a:r>
            <a:r>
              <a:rPr lang="pt-BR"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no Brasil, por exemplo, disponibiliza recursos para iniciativas que visam a proteção de manguezais e outros ecossistemas costeiros.</a:t>
            </a:r>
            <a:endParaRPr lang="pt-BR"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131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595"/>
            <a:ext cx="12193057" cy="6858594"/>
          </a:xfrm>
          <a:prstGeom prst="rect">
            <a:avLst/>
          </a:prstGeom>
        </p:spPr>
      </p:pic>
      <p:sp>
        <p:nvSpPr>
          <p:cNvPr id="2" name="Título 1"/>
          <p:cNvSpPr>
            <a:spLocks noGrp="1"/>
          </p:cNvSpPr>
          <p:nvPr>
            <p:ph type="title"/>
          </p:nvPr>
        </p:nvSpPr>
        <p:spPr>
          <a:xfrm>
            <a:off x="1396180" y="0"/>
            <a:ext cx="10795819" cy="1219200"/>
          </a:xfrm>
        </p:spPr>
        <p:txBody>
          <a:bodyPr>
            <a:noAutofit/>
          </a:bodyPr>
          <a:lstStyle/>
          <a:p>
            <a:pPr marL="742950" indent="-742950">
              <a:buFont typeface="+mj-lt"/>
              <a:buAutoNum type="arabicPeriod"/>
            </a:pPr>
            <a:r>
              <a:rPr lang="pt-BR" sz="3200" b="1" dirty="0">
                <a:solidFill>
                  <a:schemeClr val="accent5">
                    <a:lumMod val="50000"/>
                  </a:schemeClr>
                </a:solidFill>
                <a:effectLst/>
                <a:latin typeface="Century Gothic" panose="020B0502020202020204" pitchFamily="34" charset="0"/>
                <a:ea typeface="Tahoma" panose="020B0604030504040204" pitchFamily="34" charset="0"/>
                <a:cs typeface="Tahoma" panose="020B0604030504040204" pitchFamily="34" charset="0"/>
              </a:rPr>
              <a:t>Introdução aos Ecossistemas de Carbono Azul</a:t>
            </a:r>
            <a:endPar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5" name="Espaço Reservado para Conteúdo 4">
            <a:extLst>
              <a:ext uri="{FF2B5EF4-FFF2-40B4-BE49-F238E27FC236}">
                <a16:creationId xmlns:a16="http://schemas.microsoft.com/office/drawing/2014/main" id="{EB138425-B597-6B6F-2C2C-4E605241DF2B}"/>
              </a:ext>
            </a:extLst>
          </p:cNvPr>
          <p:cNvPicPr>
            <a:picLocks noGrp="1" noChangeAspect="1"/>
          </p:cNvPicPr>
          <p:nvPr>
            <p:ph idx="1"/>
          </p:nvPr>
        </p:nvPicPr>
        <p:blipFill>
          <a:blip r:embed="rId3"/>
          <a:stretch>
            <a:fillRect/>
          </a:stretch>
        </p:blipFill>
        <p:spPr>
          <a:xfrm>
            <a:off x="19136" y="3264310"/>
            <a:ext cx="4716824" cy="3146324"/>
          </a:xfrm>
          <a:prstGeom prst="rect">
            <a:avLst/>
          </a:prstGeom>
        </p:spPr>
      </p:pic>
      <p:pic>
        <p:nvPicPr>
          <p:cNvPr id="8" name="Imagem 7">
            <a:extLst>
              <a:ext uri="{FF2B5EF4-FFF2-40B4-BE49-F238E27FC236}">
                <a16:creationId xmlns:a16="http://schemas.microsoft.com/office/drawing/2014/main" id="{168F26D6-9793-27AD-AFAD-8582C3C1AC80}"/>
              </a:ext>
            </a:extLst>
          </p:cNvPr>
          <p:cNvPicPr>
            <a:picLocks noChangeAspect="1"/>
          </p:cNvPicPr>
          <p:nvPr/>
        </p:nvPicPr>
        <p:blipFill>
          <a:blip r:embed="rId4"/>
          <a:stretch>
            <a:fillRect/>
          </a:stretch>
        </p:blipFill>
        <p:spPr>
          <a:xfrm>
            <a:off x="4100723" y="3264310"/>
            <a:ext cx="4391332" cy="3146324"/>
          </a:xfrm>
          <a:prstGeom prst="rect">
            <a:avLst/>
          </a:prstGeom>
        </p:spPr>
      </p:pic>
      <p:pic>
        <p:nvPicPr>
          <p:cNvPr id="9" name="Imagem 8">
            <a:extLst>
              <a:ext uri="{FF2B5EF4-FFF2-40B4-BE49-F238E27FC236}">
                <a16:creationId xmlns:a16="http://schemas.microsoft.com/office/drawing/2014/main" id="{772517DF-6FCB-D03F-72E1-4192549EAA9A}"/>
              </a:ext>
            </a:extLst>
          </p:cNvPr>
          <p:cNvPicPr>
            <a:picLocks noChangeAspect="1"/>
          </p:cNvPicPr>
          <p:nvPr/>
        </p:nvPicPr>
        <p:blipFill>
          <a:blip r:embed="rId5"/>
          <a:stretch>
            <a:fillRect/>
          </a:stretch>
        </p:blipFill>
        <p:spPr>
          <a:xfrm>
            <a:off x="7977765" y="3264310"/>
            <a:ext cx="4195099" cy="3146324"/>
          </a:xfrm>
          <a:prstGeom prst="rect">
            <a:avLst/>
          </a:prstGeom>
        </p:spPr>
      </p:pic>
      <p:sp>
        <p:nvSpPr>
          <p:cNvPr id="7" name="CaixaDeTexto 6">
            <a:extLst>
              <a:ext uri="{FF2B5EF4-FFF2-40B4-BE49-F238E27FC236}">
                <a16:creationId xmlns:a16="http://schemas.microsoft.com/office/drawing/2014/main" id="{6746C3A3-7B5D-2ADD-3BA2-81C035354F25}"/>
              </a:ext>
            </a:extLst>
          </p:cNvPr>
          <p:cNvSpPr txBox="1"/>
          <p:nvPr/>
        </p:nvSpPr>
        <p:spPr>
          <a:xfrm>
            <a:off x="9905588" y="6152017"/>
            <a:ext cx="2271252" cy="276999"/>
          </a:xfrm>
          <a:prstGeom prst="rect">
            <a:avLst/>
          </a:prstGeom>
          <a:noFill/>
        </p:spPr>
        <p:txBody>
          <a:bodyPr wrap="square">
            <a:spAutoFit/>
          </a:bodyPr>
          <a:lstStyle/>
          <a:p>
            <a:pPr algn="r"/>
            <a:r>
              <a:rPr lang="pt-BR" sz="1200" dirty="0">
                <a:solidFill>
                  <a:schemeClr val="bg1"/>
                </a:solidFill>
              </a:rPr>
              <a:t>Fotos: Google Images</a:t>
            </a:r>
          </a:p>
        </p:txBody>
      </p:sp>
      <p:sp>
        <p:nvSpPr>
          <p:cNvPr id="15" name="CaixaDeTexto 14">
            <a:extLst>
              <a:ext uri="{FF2B5EF4-FFF2-40B4-BE49-F238E27FC236}">
                <a16:creationId xmlns:a16="http://schemas.microsoft.com/office/drawing/2014/main" id="{00EE9A42-9276-9F50-0051-680DD4A54721}"/>
              </a:ext>
            </a:extLst>
          </p:cNvPr>
          <p:cNvSpPr txBox="1"/>
          <p:nvPr/>
        </p:nvSpPr>
        <p:spPr>
          <a:xfrm>
            <a:off x="454487" y="1183825"/>
            <a:ext cx="11283024" cy="2062103"/>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pt-BR" kern="0" dirty="0">
                <a:latin typeface="Century Gothic" panose="020B0502020202020204" pitchFamily="34" charset="0"/>
                <a:ea typeface="Times New Roman" panose="02020603050405020304" pitchFamily="18" charset="0"/>
              </a:rPr>
              <a:t>Carbono Verde x Carbono Azul</a:t>
            </a:r>
            <a:endParaRPr lang="pt-BR" kern="0" dirty="0">
              <a:effectLst/>
              <a:latin typeface="Century Gothic" panose="020B0502020202020204" pitchFamily="34" charset="0"/>
              <a:ea typeface="Times New Roman" panose="02020603050405020304" pitchFamily="18" charset="0"/>
            </a:endParaRPr>
          </a:p>
          <a:p>
            <a:pPr marL="285750" indent="-285750">
              <a:spcBef>
                <a:spcPts val="600"/>
              </a:spcBef>
              <a:spcAft>
                <a:spcPts val="600"/>
              </a:spcAft>
              <a:buFont typeface="Wingdings" panose="05000000000000000000" pitchFamily="2" charset="2"/>
              <a:buChar char="§"/>
            </a:pPr>
            <a:r>
              <a:rPr lang="pt-BR" b="1" kern="0" dirty="0">
                <a:effectLst/>
                <a:latin typeface="Century Gothic" panose="020B0502020202020204" pitchFamily="34" charset="0"/>
                <a:ea typeface="Times New Roman" panose="02020603050405020304" pitchFamily="18" charset="0"/>
              </a:rPr>
              <a:t>Ecossistemas costeiros e marinhos</a:t>
            </a:r>
            <a:r>
              <a:rPr lang="pt-BR" kern="0" dirty="0">
                <a:effectLst/>
                <a:latin typeface="Century Gothic" panose="020B0502020202020204" pitchFamily="34" charset="0"/>
                <a:ea typeface="Times New Roman" panose="02020603050405020304" pitchFamily="18" charset="0"/>
              </a:rPr>
              <a:t>, especialmente </a:t>
            </a:r>
            <a:r>
              <a:rPr lang="pt-BR" b="1" kern="0" dirty="0">
                <a:effectLst/>
                <a:latin typeface="Century Gothic" panose="020B0502020202020204" pitchFamily="34" charset="0"/>
                <a:ea typeface="Times New Roman" panose="02020603050405020304" pitchFamily="18" charset="0"/>
              </a:rPr>
              <a:t>manguezais</a:t>
            </a:r>
            <a:r>
              <a:rPr lang="pt-BR" kern="0" dirty="0">
                <a:effectLst/>
                <a:latin typeface="Century Gothic" panose="020B0502020202020204" pitchFamily="34" charset="0"/>
                <a:ea typeface="Times New Roman" panose="02020603050405020304" pitchFamily="18" charset="0"/>
              </a:rPr>
              <a:t>, </a:t>
            </a:r>
            <a:r>
              <a:rPr lang="pt-BR" b="1" kern="0" dirty="0">
                <a:effectLst/>
                <a:latin typeface="Century Gothic" panose="020B0502020202020204" pitchFamily="34" charset="0"/>
                <a:ea typeface="Times New Roman" panose="02020603050405020304" pitchFamily="18" charset="0"/>
              </a:rPr>
              <a:t>marismas (pântanos de maré) </a:t>
            </a:r>
            <a:r>
              <a:rPr lang="pt-BR" kern="0" dirty="0">
                <a:effectLst/>
                <a:latin typeface="Century Gothic" panose="020B0502020202020204" pitchFamily="34" charset="0"/>
                <a:ea typeface="Times New Roman" panose="02020603050405020304" pitchFamily="18" charset="0"/>
              </a:rPr>
              <a:t>e </a:t>
            </a:r>
            <a:r>
              <a:rPr lang="pt-BR" b="1" kern="0" dirty="0">
                <a:effectLst/>
                <a:latin typeface="Century Gothic" panose="020B0502020202020204" pitchFamily="34" charset="0"/>
                <a:ea typeface="Times New Roman" panose="02020603050405020304" pitchFamily="18" charset="0"/>
              </a:rPr>
              <a:t>pradarias marinhas (ervas marinhas)</a:t>
            </a:r>
            <a:r>
              <a:rPr lang="pt-BR" kern="0" dirty="0">
                <a:effectLst/>
                <a:latin typeface="Century Gothic" panose="020B0502020202020204" pitchFamily="34" charset="0"/>
                <a:ea typeface="Times New Roman" panose="02020603050405020304" pitchFamily="18" charset="0"/>
              </a:rPr>
              <a:t>, que tê</a:t>
            </a:r>
            <a:r>
              <a:rPr lang="pt-BR" kern="0" dirty="0">
                <a:latin typeface="Century Gothic" panose="020B0502020202020204" pitchFamily="34" charset="0"/>
                <a:ea typeface="Times New Roman" panose="02020603050405020304" pitchFamily="18" charset="0"/>
              </a:rPr>
              <a:t>m grande capacidade de capturar e armazenar </a:t>
            </a:r>
            <a:r>
              <a:rPr lang="pt-BR" kern="0" dirty="0">
                <a:effectLst/>
                <a:latin typeface="Century Gothic" panose="020B0502020202020204" pitchFamily="34" charset="0"/>
                <a:ea typeface="Times New Roman" panose="02020603050405020304" pitchFamily="18" charset="0"/>
              </a:rPr>
              <a:t>CO₂ da atmosfera e oceanos. </a:t>
            </a:r>
          </a:p>
          <a:p>
            <a:pPr marL="285750" indent="-285750">
              <a:spcBef>
                <a:spcPts val="600"/>
              </a:spcBef>
              <a:spcAft>
                <a:spcPts val="600"/>
              </a:spcAft>
              <a:buFont typeface="Wingdings" panose="05000000000000000000" pitchFamily="2" charset="2"/>
              <a:buChar char="§"/>
            </a:pPr>
            <a:r>
              <a:rPr lang="pt-BR" dirty="0">
                <a:latin typeface="Century Gothic" panose="020B0502020202020204" pitchFamily="34" charset="0"/>
              </a:rPr>
              <a:t>O conceito foi introduzido em </a:t>
            </a:r>
            <a:r>
              <a:rPr lang="pt-BR" b="1" dirty="0">
                <a:latin typeface="Century Gothic" panose="020B0502020202020204" pitchFamily="34" charset="0"/>
              </a:rPr>
              <a:t>2009</a:t>
            </a:r>
            <a:r>
              <a:rPr lang="pt-BR" dirty="0">
                <a:latin typeface="Century Gothic" panose="020B0502020202020204" pitchFamily="34" charset="0"/>
              </a:rPr>
              <a:t> em um relatório do PNUMA-FAO-IOC/UNESCO mas trata-se de uma ciências recente (Convenção do Clima em </a:t>
            </a:r>
            <a:r>
              <a:rPr lang="pt-BR" b="1" dirty="0">
                <a:latin typeface="Century Gothic" panose="020B0502020202020204" pitchFamily="34" charset="0"/>
              </a:rPr>
              <a:t>2013</a:t>
            </a:r>
            <a:r>
              <a:rPr lang="pt-BR" dirty="0">
                <a:latin typeface="Century Gothic" panose="020B0502020202020204" pitchFamily="34" charset="0"/>
              </a:rPr>
              <a:t>).</a:t>
            </a:r>
          </a:p>
        </p:txBody>
      </p:sp>
    </p:spTree>
    <p:extLst>
      <p:ext uri="{BB962C8B-B14F-4D97-AF65-F5344CB8AC3E}">
        <p14:creationId xmlns:p14="http://schemas.microsoft.com/office/powerpoint/2010/main" val="2808783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7" name="Título 1">
            <a:extLst>
              <a:ext uri="{FF2B5EF4-FFF2-40B4-BE49-F238E27FC236}">
                <a16:creationId xmlns:a16="http://schemas.microsoft.com/office/drawing/2014/main" id="{EC37E7FB-766E-37B4-4F2D-0E64388D9187}"/>
              </a:ext>
            </a:extLst>
          </p:cNvPr>
          <p:cNvSpPr>
            <a:spLocks noGrp="1"/>
          </p:cNvSpPr>
          <p:nvPr>
            <p:ph type="title"/>
          </p:nvPr>
        </p:nvSpPr>
        <p:spPr>
          <a:xfrm>
            <a:off x="1069427" y="-297"/>
            <a:ext cx="11122573" cy="1207651"/>
          </a:xfrm>
        </p:spPr>
        <p:txBody>
          <a:bodyPr>
            <a:normAutofit/>
          </a:bodyPr>
          <a:lstStyle/>
          <a:p>
            <a:r>
              <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5.	Mecanismos de Financiamento</a:t>
            </a:r>
          </a:p>
        </p:txBody>
      </p:sp>
      <p:sp>
        <p:nvSpPr>
          <p:cNvPr id="9" name="Rectangle 1">
            <a:extLst>
              <a:ext uri="{FF2B5EF4-FFF2-40B4-BE49-F238E27FC236}">
                <a16:creationId xmlns:a16="http://schemas.microsoft.com/office/drawing/2014/main" id="{35A63665-3E88-4CC1-ED1E-060684B2BF85}"/>
              </a:ext>
            </a:extLst>
          </p:cNvPr>
          <p:cNvSpPr>
            <a:spLocks noChangeArrowheads="1"/>
          </p:cNvSpPr>
          <p:nvPr/>
        </p:nvSpPr>
        <p:spPr bwMode="auto">
          <a:xfrm>
            <a:off x="838200" y="2903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2" name="Espaço Reservado para Conteúdo 21" descr="Setas de divisa">
            <a:extLst>
              <a:ext uri="{FF2B5EF4-FFF2-40B4-BE49-F238E27FC236}">
                <a16:creationId xmlns:a16="http://schemas.microsoft.com/office/drawing/2014/main" id="{95E4466E-A937-0FE8-6507-DF0A1B4EF4D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20414" y="1962348"/>
            <a:ext cx="434917" cy="434917"/>
          </a:xfrm>
        </p:spPr>
      </p:pic>
      <p:sp>
        <p:nvSpPr>
          <p:cNvPr id="19" name="CaixaDeTexto 18">
            <a:extLst>
              <a:ext uri="{FF2B5EF4-FFF2-40B4-BE49-F238E27FC236}">
                <a16:creationId xmlns:a16="http://schemas.microsoft.com/office/drawing/2014/main" id="{63BAFF39-536B-0896-AC6D-B938476A14B7}"/>
              </a:ext>
            </a:extLst>
          </p:cNvPr>
          <p:cNvSpPr txBox="1"/>
          <p:nvPr/>
        </p:nvSpPr>
        <p:spPr>
          <a:xfrm>
            <a:off x="838199" y="1927265"/>
            <a:ext cx="7633139" cy="470000"/>
          </a:xfrm>
          <a:prstGeom prst="rect">
            <a:avLst/>
          </a:prstGeom>
          <a:noFill/>
        </p:spPr>
        <p:txBody>
          <a:bodyPr wrap="square">
            <a:spAutoFit/>
          </a:bodyPr>
          <a:lstStyle/>
          <a:p>
            <a:pPr marL="0" lvl="1">
              <a:lnSpc>
                <a:spcPct val="107000"/>
              </a:lnSpc>
              <a:spcBef>
                <a:spcPts val="600"/>
              </a:spcBef>
              <a:spcAft>
                <a:spcPts val="600"/>
              </a:spcAft>
              <a:buSzPts val="1000"/>
            </a:pP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Pagamentos por Serviços Ambientais (PSA)</a:t>
            </a:r>
            <a:endParaRPr lang="pt-B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73BBCB8-0B18-0DF1-CFE0-650D80B7E9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5" name="Retângulo 24">
            <a:extLst>
              <a:ext uri="{FF2B5EF4-FFF2-40B4-BE49-F238E27FC236}">
                <a16:creationId xmlns:a16="http://schemas.microsoft.com/office/drawing/2014/main" id="{8200FABF-9776-17CE-4F70-C0A366A1E065}"/>
              </a:ext>
            </a:extLst>
          </p:cNvPr>
          <p:cNvSpPr/>
          <p:nvPr/>
        </p:nvSpPr>
        <p:spPr>
          <a:xfrm>
            <a:off x="420414" y="2397265"/>
            <a:ext cx="11196145" cy="3341382"/>
          </a:xfrm>
          <a:prstGeom prst="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lvl="1" indent="-285750" algn="just">
              <a:lnSpc>
                <a:spcPct val="107000"/>
              </a:lnSpc>
              <a:spcBef>
                <a:spcPts val="600"/>
              </a:spcBef>
              <a:spcAft>
                <a:spcPts val="600"/>
              </a:spcAft>
              <a:buSzPts val="1000"/>
              <a:buFont typeface="Wingdings" panose="05000000000000000000" pitchFamily="2" charset="2"/>
              <a:buChar char="§"/>
              <a:tabLst>
                <a:tab pos="914400" algn="l"/>
              </a:tabLst>
            </a:pPr>
            <a:r>
              <a:rPr lang="pt-BR"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O PSA recompensa proprietários de terras e comunidades por atividades que promovem a conservação dos ecossistemas. Esses pagamentos incentivam a proteção de áreas críticas e ajudam a financiar a restauração de habitats degradados. </a:t>
            </a:r>
            <a:endParaRPr lang="pt-BR" kern="100"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marL="180000" lvl="1" indent="-285750" algn="just">
              <a:lnSpc>
                <a:spcPct val="107000"/>
              </a:lnSpc>
              <a:spcBef>
                <a:spcPts val="600"/>
              </a:spcBef>
              <a:spcAft>
                <a:spcPts val="600"/>
              </a:spcAft>
              <a:buSzPts val="1000"/>
              <a:buFont typeface="Wingdings" panose="05000000000000000000" pitchFamily="2" charset="2"/>
              <a:buChar char="§"/>
              <a:tabLst>
                <a:tab pos="914400" algn="l"/>
              </a:tabLst>
            </a:pP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Exemplo:</a:t>
            </a:r>
            <a:r>
              <a:rPr lang="pt-BR"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No Brasil, programas como o </a:t>
            </a:r>
            <a:r>
              <a:rPr lang="pt-BR"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Bolsa Verde</a:t>
            </a:r>
            <a:r>
              <a:rPr lang="pt-BR"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oferecem incentivos financeiros para a conservação de áreas de manguezais, combinando sustentabilidade econômica com preservação ambiental.</a:t>
            </a:r>
            <a:endParaRPr lang="pt-BR"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9982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7" name="Título 1">
            <a:extLst>
              <a:ext uri="{FF2B5EF4-FFF2-40B4-BE49-F238E27FC236}">
                <a16:creationId xmlns:a16="http://schemas.microsoft.com/office/drawing/2014/main" id="{EC37E7FB-766E-37B4-4F2D-0E64388D9187}"/>
              </a:ext>
            </a:extLst>
          </p:cNvPr>
          <p:cNvSpPr>
            <a:spLocks noGrp="1"/>
          </p:cNvSpPr>
          <p:nvPr>
            <p:ph type="title"/>
          </p:nvPr>
        </p:nvSpPr>
        <p:spPr>
          <a:xfrm>
            <a:off x="1069427" y="-297"/>
            <a:ext cx="11122573" cy="1207651"/>
          </a:xfrm>
        </p:spPr>
        <p:txBody>
          <a:bodyPr>
            <a:normAutofit/>
          </a:bodyPr>
          <a:lstStyle/>
          <a:p>
            <a:r>
              <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5.	Mecanismos de Financiamento</a:t>
            </a:r>
          </a:p>
        </p:txBody>
      </p:sp>
      <p:sp>
        <p:nvSpPr>
          <p:cNvPr id="9" name="Rectangle 1">
            <a:extLst>
              <a:ext uri="{FF2B5EF4-FFF2-40B4-BE49-F238E27FC236}">
                <a16:creationId xmlns:a16="http://schemas.microsoft.com/office/drawing/2014/main" id="{35A63665-3E88-4CC1-ED1E-060684B2BF85}"/>
              </a:ext>
            </a:extLst>
          </p:cNvPr>
          <p:cNvSpPr>
            <a:spLocks noChangeArrowheads="1"/>
          </p:cNvSpPr>
          <p:nvPr/>
        </p:nvSpPr>
        <p:spPr bwMode="auto">
          <a:xfrm>
            <a:off x="838200" y="2903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2" name="Espaço Reservado para Conteúdo 21" descr="Setas de divisa">
            <a:extLst>
              <a:ext uri="{FF2B5EF4-FFF2-40B4-BE49-F238E27FC236}">
                <a16:creationId xmlns:a16="http://schemas.microsoft.com/office/drawing/2014/main" id="{95E4466E-A937-0FE8-6507-DF0A1B4EF4D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20414" y="1343758"/>
            <a:ext cx="434917" cy="434917"/>
          </a:xfrm>
        </p:spPr>
      </p:pic>
      <p:sp>
        <p:nvSpPr>
          <p:cNvPr id="19" name="CaixaDeTexto 18">
            <a:extLst>
              <a:ext uri="{FF2B5EF4-FFF2-40B4-BE49-F238E27FC236}">
                <a16:creationId xmlns:a16="http://schemas.microsoft.com/office/drawing/2014/main" id="{63BAFF39-536B-0896-AC6D-B938476A14B7}"/>
              </a:ext>
            </a:extLst>
          </p:cNvPr>
          <p:cNvSpPr txBox="1"/>
          <p:nvPr/>
        </p:nvSpPr>
        <p:spPr>
          <a:xfrm>
            <a:off x="838199" y="1308675"/>
            <a:ext cx="7633139" cy="470000"/>
          </a:xfrm>
          <a:prstGeom prst="rect">
            <a:avLst/>
          </a:prstGeom>
          <a:noFill/>
        </p:spPr>
        <p:txBody>
          <a:bodyPr wrap="square">
            <a:spAutoFit/>
          </a:bodyPr>
          <a:lstStyle/>
          <a:p>
            <a:pPr marL="0" lvl="1">
              <a:lnSpc>
                <a:spcPct val="107000"/>
              </a:lnSpc>
              <a:spcBef>
                <a:spcPts val="600"/>
              </a:spcBef>
              <a:spcAft>
                <a:spcPts val="600"/>
              </a:spcAft>
              <a:buSzPts val="1000"/>
            </a:pP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Mercados de Carbono e Créditos de Carbono Azul</a:t>
            </a:r>
            <a:endParaRPr lang="pt-B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73BBCB8-0B18-0DF1-CFE0-650D80B7E9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5" name="Retângulo 24">
            <a:extLst>
              <a:ext uri="{FF2B5EF4-FFF2-40B4-BE49-F238E27FC236}">
                <a16:creationId xmlns:a16="http://schemas.microsoft.com/office/drawing/2014/main" id="{8200FABF-9776-17CE-4F70-C0A366A1E065}"/>
              </a:ext>
            </a:extLst>
          </p:cNvPr>
          <p:cNvSpPr/>
          <p:nvPr/>
        </p:nvSpPr>
        <p:spPr>
          <a:xfrm>
            <a:off x="420414" y="1965334"/>
            <a:ext cx="11325845" cy="4424955"/>
          </a:xfrm>
          <a:prstGeom prst="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Se daria através dos créditos de C gerados pela preservação ou restauração dos </a:t>
            </a:r>
            <a:r>
              <a:rPr lang="pt-BR" sz="1600" kern="0" dirty="0" err="1">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ECAs</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tanto pelo crescimento da biomassa e absolvição do CO</a:t>
            </a:r>
            <a:r>
              <a:rPr lang="pt-BR" sz="1600" kern="0" baseline="-2500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2</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e por se evitar a remineralização do C (biomassa e solo)</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Primeiro: Em sistemas terrestres, a gest</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ão do território, t</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ítulos de propriedade são definidos, com demarcações privadas, reservas legais registradas, etc</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a:t>
            </a:r>
          </a:p>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no caso do CA, de modo geral, não se tem a propriedade privada para comercializar o título</a:t>
            </a:r>
          </a:p>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Então, seria tipo um </a:t>
            </a:r>
            <a:r>
              <a:rPr lang="pt-BR" sz="16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crédito que vai ser disponibilizado para pesquisa,</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desenvolvimento de tecnologias e aperfeiçoamento do conhecimento em relação aos fluxos de C e MO nesses sistemas &gt;&gt;&gt; </a:t>
            </a:r>
            <a:r>
              <a:rPr lang="pt-BR" sz="16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modelo diferente do que seria um modelo clássico de negociação de créditos de C Verde</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Não é necessariamente uma relação direta onde </a:t>
            </a:r>
            <a:r>
              <a:rPr lang="pt-BR" sz="1600" b="1"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R$ x Ton C sequestrada</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a:t>
            </a:r>
            <a:endParaRPr lang="pt-BR" sz="1600" kern="100" dirty="0">
              <a:solidFill>
                <a:schemeClr val="tx1"/>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Importante observar que isso não impede que as indústrias/organizações comprem créditos de CA, mas essa compra é como se a </a:t>
            </a:r>
            <a:r>
              <a:rPr lang="pt-BR" sz="16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uma empresa fizesse um depósito em um fundo</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Balão de Fala: Retângulo com Cantos Arredondados 10">
            <a:extLst>
              <a:ext uri="{FF2B5EF4-FFF2-40B4-BE49-F238E27FC236}">
                <a16:creationId xmlns:a16="http://schemas.microsoft.com/office/drawing/2014/main" id="{24B45ACB-A465-0904-8DE4-C62F7E4198EA}"/>
              </a:ext>
            </a:extLst>
          </p:cNvPr>
          <p:cNvSpPr/>
          <p:nvPr/>
        </p:nvSpPr>
        <p:spPr>
          <a:xfrm>
            <a:off x="8688138" y="100923"/>
            <a:ext cx="3058121" cy="1754323"/>
          </a:xfrm>
          <a:prstGeom prst="wedgeRoundRectCallout">
            <a:avLst>
              <a:gd name="adj1" fmla="val -64300"/>
              <a:gd name="adj2" fmla="val 39728"/>
              <a:gd name="adj3" fmla="val 16667"/>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209DAFB7-DC3A-2B3A-A633-662C05E220EF}"/>
              </a:ext>
            </a:extLst>
          </p:cNvPr>
          <p:cNvSpPr txBox="1"/>
          <p:nvPr/>
        </p:nvSpPr>
        <p:spPr>
          <a:xfrm>
            <a:off x="8772220" y="149079"/>
            <a:ext cx="2974039" cy="189282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r>
              <a:rPr lang="pt-BR" sz="1300" dirty="0">
                <a:latin typeface="Century Gothic" panose="020B0502020202020204" pitchFamily="34" charset="0"/>
              </a:rPr>
              <a:t>Os mercados de carbono são sistemas que permitem a compra e venda de licenças/créditos para emissão de GEE. São uma ferramenta gerenciar as mudanças climáticas, oferecendo incentivos econômicos para evitar e/ou reduzir as emissões.</a:t>
            </a:r>
          </a:p>
          <a:p>
            <a:endParaRPr lang="pt-BR" sz="1300" dirty="0">
              <a:latin typeface="Century Gothic" panose="020B0502020202020204" pitchFamily="34" charset="0"/>
            </a:endParaRPr>
          </a:p>
        </p:txBody>
      </p:sp>
    </p:spTree>
    <p:extLst>
      <p:ext uri="{BB962C8B-B14F-4D97-AF65-F5344CB8AC3E}">
        <p14:creationId xmlns:p14="http://schemas.microsoft.com/office/powerpoint/2010/main" val="3754076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EC37E7FB-766E-37B4-4F2D-0E64388D9187}"/>
              </a:ext>
            </a:extLst>
          </p:cNvPr>
          <p:cNvSpPr>
            <a:spLocks noGrp="1"/>
          </p:cNvSpPr>
          <p:nvPr>
            <p:ph type="title"/>
          </p:nvPr>
        </p:nvSpPr>
        <p:spPr>
          <a:xfrm>
            <a:off x="1069427" y="-297"/>
            <a:ext cx="11122573" cy="1207651"/>
          </a:xfrm>
        </p:spPr>
        <p:txBody>
          <a:bodyPr>
            <a:normAutofit/>
          </a:bodyPr>
          <a:lstStyle/>
          <a:p>
            <a:r>
              <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5.	Mecanismos de Financiamento</a:t>
            </a:r>
          </a:p>
        </p:txBody>
      </p:sp>
      <p:sp>
        <p:nvSpPr>
          <p:cNvPr id="9" name="Rectangle 1">
            <a:extLst>
              <a:ext uri="{FF2B5EF4-FFF2-40B4-BE49-F238E27FC236}">
                <a16:creationId xmlns:a16="http://schemas.microsoft.com/office/drawing/2014/main" id="{35A63665-3E88-4CC1-ED1E-060684B2BF85}"/>
              </a:ext>
            </a:extLst>
          </p:cNvPr>
          <p:cNvSpPr>
            <a:spLocks noChangeArrowheads="1"/>
          </p:cNvSpPr>
          <p:nvPr/>
        </p:nvSpPr>
        <p:spPr bwMode="auto">
          <a:xfrm>
            <a:off x="838200" y="2903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2" name="Espaço Reservado para Conteúdo 21" descr="Setas de divisa">
            <a:extLst>
              <a:ext uri="{FF2B5EF4-FFF2-40B4-BE49-F238E27FC236}">
                <a16:creationId xmlns:a16="http://schemas.microsoft.com/office/drawing/2014/main" id="{95E4466E-A937-0FE8-6507-DF0A1B4EF4D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20414" y="1217638"/>
            <a:ext cx="434917" cy="434917"/>
          </a:xfrm>
        </p:spPr>
      </p:pic>
      <p:sp>
        <p:nvSpPr>
          <p:cNvPr id="19" name="CaixaDeTexto 18">
            <a:extLst>
              <a:ext uri="{FF2B5EF4-FFF2-40B4-BE49-F238E27FC236}">
                <a16:creationId xmlns:a16="http://schemas.microsoft.com/office/drawing/2014/main" id="{63BAFF39-536B-0896-AC6D-B938476A14B7}"/>
              </a:ext>
            </a:extLst>
          </p:cNvPr>
          <p:cNvSpPr txBox="1"/>
          <p:nvPr/>
        </p:nvSpPr>
        <p:spPr>
          <a:xfrm>
            <a:off x="838199" y="1182555"/>
            <a:ext cx="7633139" cy="470000"/>
          </a:xfrm>
          <a:prstGeom prst="rect">
            <a:avLst/>
          </a:prstGeom>
          <a:noFill/>
        </p:spPr>
        <p:txBody>
          <a:bodyPr wrap="square">
            <a:spAutoFit/>
          </a:bodyPr>
          <a:lstStyle/>
          <a:p>
            <a:pPr marL="0" lvl="1">
              <a:lnSpc>
                <a:spcPct val="107000"/>
              </a:lnSpc>
              <a:spcBef>
                <a:spcPts val="600"/>
              </a:spcBef>
              <a:spcAft>
                <a:spcPts val="600"/>
              </a:spcAft>
              <a:buSzPts val="1000"/>
            </a:pP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Mercados de Carbono e Créditos de Carbono Azul</a:t>
            </a:r>
            <a:endParaRPr lang="pt-B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73BBCB8-0B18-0DF1-CFE0-650D80B7E9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3" name="Imagem 2">
            <a:extLst>
              <a:ext uri="{FF2B5EF4-FFF2-40B4-BE49-F238E27FC236}">
                <a16:creationId xmlns:a16="http://schemas.microsoft.com/office/drawing/2014/main" id="{8EB6B0BA-995F-F336-C1DC-2DEADCF5BBF6}"/>
              </a:ext>
            </a:extLst>
          </p:cNvPr>
          <p:cNvPicPr>
            <a:picLocks noChangeAspect="1"/>
          </p:cNvPicPr>
          <p:nvPr/>
        </p:nvPicPr>
        <p:blipFill>
          <a:blip r:embed="rId4"/>
          <a:stretch>
            <a:fillRect/>
          </a:stretch>
        </p:blipFill>
        <p:spPr>
          <a:xfrm>
            <a:off x="9834858" y="4378752"/>
            <a:ext cx="1539373" cy="662997"/>
          </a:xfrm>
          <a:prstGeom prst="rect">
            <a:avLst/>
          </a:prstGeom>
        </p:spPr>
      </p:pic>
      <p:sp>
        <p:nvSpPr>
          <p:cNvPr id="10" name="CaixaDeTexto 9">
            <a:extLst>
              <a:ext uri="{FF2B5EF4-FFF2-40B4-BE49-F238E27FC236}">
                <a16:creationId xmlns:a16="http://schemas.microsoft.com/office/drawing/2014/main" id="{06B5983D-1B4B-8846-FFC7-C5E92D7BFD24}"/>
              </a:ext>
            </a:extLst>
          </p:cNvPr>
          <p:cNvSpPr txBox="1"/>
          <p:nvPr/>
        </p:nvSpPr>
        <p:spPr>
          <a:xfrm>
            <a:off x="292974" y="1911907"/>
            <a:ext cx="11218087" cy="1543243"/>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600"/>
              </a:spcBef>
              <a:spcAft>
                <a:spcPts val="600"/>
              </a:spcAft>
              <a:buClrTx/>
              <a:buSzTx/>
              <a:buFont typeface="Wingdings" panose="05000000000000000000" pitchFamily="2" charset="2"/>
              <a:buChar char="§"/>
              <a:tabLst/>
              <a:defRPr/>
            </a:pPr>
            <a:r>
              <a:rPr lang="pt-BR" sz="1600" kern="0" dirty="0" err="1">
                <a:solidFill>
                  <a:prstClr val="black"/>
                </a:solidFill>
                <a:latin typeface="Century Gothic" panose="020B0502020202020204" pitchFamily="34" charset="0"/>
                <a:ea typeface="Times New Roman" panose="02020603050405020304" pitchFamily="18" charset="0"/>
                <a:cs typeface="Calibri" panose="020F0502020204030204" pitchFamily="34" charset="0"/>
              </a:rPr>
              <a:t>Segund</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o... as estimativas de sequestro ainda estão sendo aperfeiçoados.. No  curto prazo, isso inda não acontece no CA devido à dificuldade exatamente nessa contabilidade e a dificuldade de </a:t>
            </a:r>
            <a:r>
              <a:rPr kumimoji="0" lang="pt-BR" sz="16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metodologias em um escala global</a:t>
            </a:r>
            <a:r>
              <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pt-BR" sz="160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para</a:t>
            </a:r>
            <a:r>
              <a:rPr kumimoji="0" lang="pt-BR" sz="1600" b="1"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transformar CA em algo comercial </a:t>
            </a:r>
            <a:r>
              <a:rPr lang="pt-BR" sz="1600" kern="0" dirty="0">
                <a:solidFill>
                  <a:prstClr val="black"/>
                </a:solidFill>
                <a:latin typeface="Century Gothic" panose="020B0502020202020204" pitchFamily="34" charset="0"/>
                <a:ea typeface="Times New Roman" panose="02020603050405020304" pitchFamily="18" charset="0"/>
                <a:cs typeface="Calibri" panose="020F0502020204030204" pitchFamily="34" charset="0"/>
              </a:rPr>
              <a:t>direto como com carbono verde;</a:t>
            </a:r>
          </a:p>
          <a:p>
            <a:pPr marL="285750" marR="0" lvl="0" indent="-285750" algn="just" defTabSz="914400" rtl="0" eaLnBrk="1" fontAlgn="auto" latinLnBrk="0" hangingPunct="1">
              <a:lnSpc>
                <a:spcPct val="107000"/>
              </a:lnSpc>
              <a:spcBef>
                <a:spcPts val="600"/>
              </a:spcBef>
              <a:spcAft>
                <a:spcPts val="600"/>
              </a:spcAft>
              <a:buClrTx/>
              <a:buSzTx/>
              <a:buFont typeface="Wingdings" panose="05000000000000000000" pitchFamily="2" charset="2"/>
              <a:buChar char="§"/>
              <a:tabLst/>
              <a:defRPr/>
            </a:pP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Além dos cálculos, de modo geral, as dimensões fragmentado dos </a:t>
            </a:r>
            <a:r>
              <a:rPr kumimoji="0" lang="pt-BR" sz="1600" b="0" i="0" u="none" strike="noStrike" kern="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ECAs</a:t>
            </a:r>
            <a:r>
              <a:rPr kumimoji="0" lang="pt-BR" sz="16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 dificultam o mapeamento, identificação e estimativas confiáveis quanto a biomassa</a:t>
            </a:r>
          </a:p>
        </p:txBody>
      </p:sp>
      <p:sp>
        <p:nvSpPr>
          <p:cNvPr id="12" name="CaixaDeTexto 11">
            <a:extLst>
              <a:ext uri="{FF2B5EF4-FFF2-40B4-BE49-F238E27FC236}">
                <a16:creationId xmlns:a16="http://schemas.microsoft.com/office/drawing/2014/main" id="{FC7DB9F2-62A9-B66B-9B87-AA589F8529AE}"/>
              </a:ext>
            </a:extLst>
          </p:cNvPr>
          <p:cNvSpPr txBox="1"/>
          <p:nvPr/>
        </p:nvSpPr>
        <p:spPr>
          <a:xfrm>
            <a:off x="292974" y="3714092"/>
            <a:ext cx="9450115" cy="1806713"/>
          </a:xfrm>
          <a:prstGeom prst="rect">
            <a:avLst/>
          </a:prstGeom>
          <a:noFill/>
        </p:spPr>
        <p:txBody>
          <a:bodyPr wrap="square">
            <a:spAutoFit/>
          </a:bodyPr>
          <a:lstStyle/>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Nesse sentido, iniciativas globais como o </a:t>
            </a:r>
            <a:r>
              <a:rPr lang="pt-BR" sz="1600" i="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Global Mangrove </a:t>
            </a:r>
            <a:r>
              <a:rPr lang="pt-BR" sz="1600" i="1" kern="0" dirty="0" err="1">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Watch</a:t>
            </a:r>
            <a:r>
              <a:rPr lang="pt-BR" sz="1600" i="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tem melhorado esse mapeamento (em escala global, mais confiáveis, disponível gratuitamente na internet)</a:t>
            </a:r>
          </a:p>
          <a:p>
            <a:pPr marL="285750"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Mas continua sendo um desafio como avaliar os diferentes tipos de ecossistemas, como fazer isso automaticamente em um sistema global que quantifique o potencial de CA, que permita a calibração das modelagens de acordo com variáveis de exportação de nutrientes, dos diferentes compartimentos de armazenamento (acima e abaixo do solo)...</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7398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7" name="Título 1">
            <a:extLst>
              <a:ext uri="{FF2B5EF4-FFF2-40B4-BE49-F238E27FC236}">
                <a16:creationId xmlns:a16="http://schemas.microsoft.com/office/drawing/2014/main" id="{EC37E7FB-766E-37B4-4F2D-0E64388D9187}"/>
              </a:ext>
            </a:extLst>
          </p:cNvPr>
          <p:cNvSpPr>
            <a:spLocks noGrp="1"/>
          </p:cNvSpPr>
          <p:nvPr>
            <p:ph type="title"/>
          </p:nvPr>
        </p:nvSpPr>
        <p:spPr>
          <a:xfrm>
            <a:off x="1069427" y="-297"/>
            <a:ext cx="11122573" cy="1207651"/>
          </a:xfrm>
        </p:spPr>
        <p:txBody>
          <a:bodyPr>
            <a:normAutofit/>
          </a:bodyPr>
          <a:lstStyle/>
          <a:p>
            <a:r>
              <a:rPr lang="pt-BR" sz="3200" b="1" dirty="0">
                <a:solidFill>
                  <a:schemeClr val="accent5">
                    <a:lumMod val="50000"/>
                  </a:schemeClr>
                </a:solidFill>
                <a:latin typeface="Century Gothic" panose="020B0502020202020204" pitchFamily="34" charset="0"/>
                <a:ea typeface="Tahoma" panose="020B0604030504040204" pitchFamily="34" charset="0"/>
                <a:cs typeface="Tahoma" panose="020B0604030504040204" pitchFamily="34" charset="0"/>
              </a:rPr>
              <a:t>5.	Mecanismos de Financiamento</a:t>
            </a:r>
          </a:p>
        </p:txBody>
      </p:sp>
      <p:sp>
        <p:nvSpPr>
          <p:cNvPr id="9" name="Rectangle 1">
            <a:extLst>
              <a:ext uri="{FF2B5EF4-FFF2-40B4-BE49-F238E27FC236}">
                <a16:creationId xmlns:a16="http://schemas.microsoft.com/office/drawing/2014/main" id="{35A63665-3E88-4CC1-ED1E-060684B2BF85}"/>
              </a:ext>
            </a:extLst>
          </p:cNvPr>
          <p:cNvSpPr>
            <a:spLocks noChangeArrowheads="1"/>
          </p:cNvSpPr>
          <p:nvPr/>
        </p:nvSpPr>
        <p:spPr bwMode="auto">
          <a:xfrm>
            <a:off x="838200" y="2903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2" name="Espaço Reservado para Conteúdo 21" descr="Setas de divisa">
            <a:extLst>
              <a:ext uri="{FF2B5EF4-FFF2-40B4-BE49-F238E27FC236}">
                <a16:creationId xmlns:a16="http://schemas.microsoft.com/office/drawing/2014/main" id="{95E4466E-A937-0FE8-6507-DF0A1B4EF4D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20414" y="1217638"/>
            <a:ext cx="434917" cy="434917"/>
          </a:xfrm>
        </p:spPr>
      </p:pic>
      <p:sp>
        <p:nvSpPr>
          <p:cNvPr id="19" name="CaixaDeTexto 18">
            <a:extLst>
              <a:ext uri="{FF2B5EF4-FFF2-40B4-BE49-F238E27FC236}">
                <a16:creationId xmlns:a16="http://schemas.microsoft.com/office/drawing/2014/main" id="{63BAFF39-536B-0896-AC6D-B938476A14B7}"/>
              </a:ext>
            </a:extLst>
          </p:cNvPr>
          <p:cNvSpPr txBox="1"/>
          <p:nvPr/>
        </p:nvSpPr>
        <p:spPr>
          <a:xfrm>
            <a:off x="838199" y="1182555"/>
            <a:ext cx="7633139" cy="470000"/>
          </a:xfrm>
          <a:prstGeom prst="rect">
            <a:avLst/>
          </a:prstGeom>
          <a:noFill/>
        </p:spPr>
        <p:txBody>
          <a:bodyPr wrap="square">
            <a:spAutoFit/>
          </a:bodyPr>
          <a:lstStyle/>
          <a:p>
            <a:pPr marL="0" lvl="1">
              <a:lnSpc>
                <a:spcPct val="107000"/>
              </a:lnSpc>
              <a:spcBef>
                <a:spcPts val="600"/>
              </a:spcBef>
              <a:spcAft>
                <a:spcPts val="600"/>
              </a:spcAft>
              <a:buSzPts val="1000"/>
            </a:pPr>
            <a:r>
              <a:rPr lang="pt-B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Mercados de Carbono e Créditos de Carbono Azul</a:t>
            </a:r>
            <a:endParaRPr lang="pt-B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Rectangle 2">
            <a:extLst>
              <a:ext uri="{FF2B5EF4-FFF2-40B4-BE49-F238E27FC236}">
                <a16:creationId xmlns:a16="http://schemas.microsoft.com/office/drawing/2014/main" id="{873BBCB8-0B18-0DF1-CFE0-650D80B7E9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5" name="Retângulo 24">
            <a:extLst>
              <a:ext uri="{FF2B5EF4-FFF2-40B4-BE49-F238E27FC236}">
                <a16:creationId xmlns:a16="http://schemas.microsoft.com/office/drawing/2014/main" id="{8200FABF-9776-17CE-4F70-C0A366A1E065}"/>
              </a:ext>
            </a:extLst>
          </p:cNvPr>
          <p:cNvSpPr/>
          <p:nvPr/>
        </p:nvSpPr>
        <p:spPr>
          <a:xfrm>
            <a:off x="420414" y="1687638"/>
            <a:ext cx="11196145" cy="4702652"/>
          </a:xfrm>
          <a:prstGeom prst="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lgn="just">
              <a:lnSpc>
                <a:spcPct val="107000"/>
              </a:lnSpc>
              <a:spcBef>
                <a:spcPts val="600"/>
              </a:spcBef>
              <a:spcAft>
                <a:spcPts val="600"/>
              </a:spcAft>
              <a:buFont typeface="Wingdings" panose="05000000000000000000" pitchFamily="2" charset="2"/>
              <a:buChar char="§"/>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Alguns países já monetizam este tipo de serviço ecológico &gt;&gt; Nos EUA , a NOOA começou a fazer um ensaio do que seria uma um modelo de crédito de Carbono Azul;</a:t>
            </a:r>
          </a:p>
          <a:p>
            <a:pPr marL="628650" lvl="1" indent="-171450" algn="just">
              <a:lnSpc>
                <a:spcPct val="107000"/>
              </a:lnSpc>
              <a:spcBef>
                <a:spcPts val="600"/>
              </a:spcBef>
              <a:spcAft>
                <a:spcPts val="600"/>
              </a:spcAft>
              <a:buFont typeface="Wingdings" panose="05000000000000000000" pitchFamily="2" charset="2"/>
              <a:buChar char="§"/>
            </a:pPr>
            <a:r>
              <a:rPr lang="pt-BR" sz="16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Blue Carbon </a:t>
            </a:r>
            <a:r>
              <a:rPr lang="pt-BR" sz="1600" b="1" kern="0" dirty="0" err="1">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Initiative</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trabalham para desenvolver e aprimorar metodologias e certificações para créditos de carbono azul</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628650" lvl="1" indent="-171450" algn="just">
              <a:lnSpc>
                <a:spcPct val="107000"/>
              </a:lnSpc>
              <a:spcBef>
                <a:spcPts val="600"/>
              </a:spcBef>
              <a:spcAft>
                <a:spcPts val="600"/>
              </a:spcAft>
              <a:buFont typeface="Wingdings" panose="05000000000000000000" pitchFamily="2" charset="2"/>
              <a:buChar char="§"/>
            </a:pPr>
            <a:r>
              <a:rPr lang="pt-BR" sz="1600" b="1"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Banco Mundial</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 (</a:t>
            </a:r>
            <a:r>
              <a:rPr lang="pt-BR" sz="1600" b="1"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2023</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 lançou primeiro quadro de orientações para os países investirem no CA &gt;&gt; </a:t>
            </a:r>
            <a:r>
              <a:rPr lang="pt-BR" sz="1600" b="1"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Programa Desbloqueando o Desenvolvimento do Carbono Azul </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a:t>
            </a:r>
            <a:r>
              <a:rPr lang="pt-BR" sz="1600" i="1" kern="0" dirty="0" err="1">
                <a:solidFill>
                  <a:schemeClr val="tx1"/>
                </a:solidFill>
                <a:latin typeface="Century Gothic" panose="020B0502020202020204" pitchFamily="34" charset="0"/>
                <a:ea typeface="Times New Roman" panose="02020603050405020304" pitchFamily="18" charset="0"/>
                <a:cs typeface="Calibri" panose="020F0502020204030204" pitchFamily="34" charset="0"/>
              </a:rPr>
              <a:t>Unlocking</a:t>
            </a:r>
            <a:r>
              <a:rPr lang="pt-BR" sz="1600" i="1"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 Blue Carbon </a:t>
            </a:r>
            <a:r>
              <a:rPr lang="pt-BR" sz="1600" i="1" kern="0" dirty="0" err="1">
                <a:solidFill>
                  <a:schemeClr val="tx1"/>
                </a:solidFill>
                <a:latin typeface="Century Gothic" panose="020B0502020202020204" pitchFamily="34" charset="0"/>
                <a:ea typeface="Times New Roman" panose="02020603050405020304" pitchFamily="18" charset="0"/>
                <a:cs typeface="Calibri" panose="020F0502020204030204" pitchFamily="34" charset="0"/>
              </a:rPr>
              <a:t>Development</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 financiado pelo fundo </a:t>
            </a:r>
            <a:r>
              <a:rPr lang="pt-BR" sz="1600" b="1" kern="0" dirty="0" err="1">
                <a:solidFill>
                  <a:schemeClr val="tx1"/>
                </a:solidFill>
                <a:latin typeface="Century Gothic" panose="020B0502020202020204" pitchFamily="34" charset="0"/>
                <a:ea typeface="Times New Roman" panose="02020603050405020304" pitchFamily="18" charset="0"/>
                <a:cs typeface="Calibri" panose="020F0502020204030204" pitchFamily="34" charset="0"/>
              </a:rPr>
              <a:t>ProBlue</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 </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com estudos nas ilhas do pacífico </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 </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Indonésia e Filipinas - </a:t>
            </a:r>
            <a:r>
              <a:rPr lang="pt-BR" sz="1600" b="1"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não são necessariamente projetos para geração de créditos, </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mas são projetos para avaliar melhor este potencial </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do mercado de C de ecossistemas costeiros e marinhos, desde que verificados</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De modo geral, se trata de </a:t>
            </a: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um cenário de investimentos “voluntários” público ou </a:t>
            </a:r>
            <a:r>
              <a:rPr lang="pt-BR" sz="1600" kern="0" dirty="0">
                <a:solidFill>
                  <a:schemeClr val="tx1"/>
                </a:solidFill>
                <a:latin typeface="Century Gothic" panose="020B0502020202020204" pitchFamily="34" charset="0"/>
                <a:ea typeface="Times New Roman" panose="02020603050405020304" pitchFamily="18" charset="0"/>
                <a:cs typeface="Calibri" panose="020F0502020204030204" pitchFamily="34" charset="0"/>
              </a:rPr>
              <a:t>privados em fundos de pesquisa de Carbono Azul </a:t>
            </a:r>
          </a:p>
          <a:p>
            <a:pPr algn="just">
              <a:lnSpc>
                <a:spcPct val="107000"/>
              </a:lnSpc>
              <a:spcBef>
                <a:spcPts val="600"/>
              </a:spcBef>
              <a:spcAft>
                <a:spcPts val="600"/>
              </a:spcAft>
            </a:pPr>
            <a:r>
              <a:rPr lang="pt-BR" sz="1600" kern="0" dirty="0">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Nessa linha....</a:t>
            </a:r>
            <a:endParaRPr lang="pt-BR" sz="1600" kern="1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Imagem 2">
            <a:extLst>
              <a:ext uri="{FF2B5EF4-FFF2-40B4-BE49-F238E27FC236}">
                <a16:creationId xmlns:a16="http://schemas.microsoft.com/office/drawing/2014/main" id="{F34DE869-F9AE-8FAC-0263-D8CF32B73CAB}"/>
              </a:ext>
            </a:extLst>
          </p:cNvPr>
          <p:cNvPicPr>
            <a:picLocks noChangeAspect="1"/>
          </p:cNvPicPr>
          <p:nvPr/>
        </p:nvPicPr>
        <p:blipFill>
          <a:blip r:embed="rId5"/>
          <a:stretch>
            <a:fillRect/>
          </a:stretch>
        </p:blipFill>
        <p:spPr>
          <a:xfrm>
            <a:off x="9806865" y="127801"/>
            <a:ext cx="1722269" cy="1470787"/>
          </a:xfrm>
          <a:prstGeom prst="rect">
            <a:avLst/>
          </a:prstGeom>
        </p:spPr>
      </p:pic>
    </p:spTree>
    <p:extLst>
      <p:ext uri="{BB962C8B-B14F-4D97-AF65-F5344CB8AC3E}">
        <p14:creationId xmlns:p14="http://schemas.microsoft.com/office/powerpoint/2010/main" val="1661271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7" name="CaixaDeTexto 6">
            <a:extLst>
              <a:ext uri="{FF2B5EF4-FFF2-40B4-BE49-F238E27FC236}">
                <a16:creationId xmlns:a16="http://schemas.microsoft.com/office/drawing/2014/main" id="{70BDB6BD-F308-E441-892C-916EFC698746}"/>
              </a:ext>
            </a:extLst>
          </p:cNvPr>
          <p:cNvSpPr txBox="1"/>
          <p:nvPr/>
        </p:nvSpPr>
        <p:spPr>
          <a:xfrm>
            <a:off x="777767" y="927375"/>
            <a:ext cx="10636468" cy="395236"/>
          </a:xfrm>
          <a:prstGeom prst="rect">
            <a:avLst/>
          </a:prstGeom>
          <a:noFill/>
        </p:spPr>
        <p:txBody>
          <a:bodyPr wrap="square">
            <a:spAutoFit/>
          </a:bodyPr>
          <a:lstStyle/>
          <a:p>
            <a:pPr lvl="0" algn="just">
              <a:lnSpc>
                <a:spcPct val="107000"/>
              </a:lnSpc>
              <a:spcBef>
                <a:spcPts val="600"/>
              </a:spcBef>
              <a:spcAft>
                <a:spcPts val="600"/>
              </a:spcAft>
            </a:pPr>
            <a:r>
              <a:rPr lang="pt-BR" sz="2000" b="1" kern="0" dirty="0">
                <a:effectLst/>
                <a:latin typeface="Century Gothic" panose="020B0502020202020204" pitchFamily="34" charset="0"/>
                <a:ea typeface="Times New Roman" panose="02020603050405020304" pitchFamily="18" charset="0"/>
                <a:cs typeface="Calibri" panose="020F0502020204030204" pitchFamily="34" charset="0"/>
              </a:rPr>
              <a:t>...no Brasil</a:t>
            </a:r>
          </a:p>
        </p:txBody>
      </p:sp>
      <p:graphicFrame>
        <p:nvGraphicFramePr>
          <p:cNvPr id="8" name="Tabela 7">
            <a:extLst>
              <a:ext uri="{FF2B5EF4-FFF2-40B4-BE49-F238E27FC236}">
                <a16:creationId xmlns:a16="http://schemas.microsoft.com/office/drawing/2014/main" id="{E984DAA9-EFF2-AB9B-5FB8-A70C2A0EFDC1}"/>
              </a:ext>
            </a:extLst>
          </p:cNvPr>
          <p:cNvGraphicFramePr>
            <a:graphicFrameLocks noGrp="1"/>
          </p:cNvGraphicFramePr>
          <p:nvPr>
            <p:extLst>
              <p:ext uri="{D42A27DB-BD31-4B8C-83A1-F6EECF244321}">
                <p14:modId xmlns:p14="http://schemas.microsoft.com/office/powerpoint/2010/main" val="4234742597"/>
              </p:ext>
            </p:extLst>
          </p:nvPr>
        </p:nvGraphicFramePr>
        <p:xfrm>
          <a:off x="798786" y="1322611"/>
          <a:ext cx="10615448" cy="4773720"/>
        </p:xfrm>
        <a:graphic>
          <a:graphicData uri="http://schemas.openxmlformats.org/drawingml/2006/table">
            <a:tbl>
              <a:tblPr>
                <a:tableStyleId>{5C22544A-7EE6-4342-B048-85BDC9FD1C3A}</a:tableStyleId>
              </a:tblPr>
              <a:tblGrid>
                <a:gridCol w="2595971">
                  <a:extLst>
                    <a:ext uri="{9D8B030D-6E8A-4147-A177-3AD203B41FA5}">
                      <a16:colId xmlns:a16="http://schemas.microsoft.com/office/drawing/2014/main" val="2755662274"/>
                    </a:ext>
                  </a:extLst>
                </a:gridCol>
                <a:gridCol w="8019477">
                  <a:extLst>
                    <a:ext uri="{9D8B030D-6E8A-4147-A177-3AD203B41FA5}">
                      <a16:colId xmlns:a16="http://schemas.microsoft.com/office/drawing/2014/main" val="1161463090"/>
                    </a:ext>
                  </a:extLst>
                </a:gridCol>
              </a:tblGrid>
              <a:tr h="1145268">
                <a:tc>
                  <a:txBody>
                    <a:bodyPr/>
                    <a:lstStyle/>
                    <a:p>
                      <a:pPr algn="ctr" fontAlgn="ctr"/>
                      <a:r>
                        <a:rPr lang="pt-BR" sz="1400" b="1" u="none" strike="noStrike" dirty="0">
                          <a:effectLst/>
                          <a:latin typeface="Century Gothic" panose="020B0502020202020204" pitchFamily="34" charset="0"/>
                        </a:rPr>
                        <a:t>Iniciativas Privadas</a:t>
                      </a:r>
                      <a:endParaRPr lang="pt-BR" sz="1400" b="1" i="0" u="none" strike="noStrike" dirty="0">
                        <a:solidFill>
                          <a:srgbClr val="000000"/>
                        </a:solidFill>
                        <a:effectLst/>
                        <a:latin typeface="Century Gothic" panose="020B0502020202020204" pitchFamily="34" charset="0"/>
                      </a:endParaRPr>
                    </a:p>
                  </a:txBody>
                  <a:tcPr marL="5313" marR="5313" marT="5313" marB="0" anchor="ctr"/>
                </a:tc>
                <a:tc>
                  <a:txBody>
                    <a:bodyPr/>
                    <a:lstStyle/>
                    <a:p>
                      <a:pPr algn="l" fontAlgn="ctr"/>
                      <a:r>
                        <a:rPr lang="pt-BR" sz="1400" b="1" u="none" strike="noStrike" dirty="0">
                          <a:effectLst/>
                          <a:latin typeface="Century Gothic" panose="020B0502020202020204" pitchFamily="34" charset="0"/>
                        </a:rPr>
                        <a:t>Fundação Grupo Boticário</a:t>
                      </a:r>
                      <a:r>
                        <a:rPr lang="pt-BR" sz="1400" u="none" strike="noStrike" dirty="0">
                          <a:effectLst/>
                          <a:latin typeface="Century Gothic" panose="020B0502020202020204" pitchFamily="34" charset="0"/>
                        </a:rPr>
                        <a:t>: Trabalha na preservação de ecossistemas de carbono azul e na criação de projetos que gerem créditos de carbono. Um exemplo é o Projeto de Restauração de Manguezais, que não só contribui para a captura de carbono, mas também para a proteção da biodiversidade e a melhoria da qualidade da água.</a:t>
                      </a:r>
                      <a:endParaRPr lang="pt-BR" sz="1400" b="0" i="0" u="none" strike="noStrike" dirty="0">
                        <a:solidFill>
                          <a:srgbClr val="000000"/>
                        </a:solidFill>
                        <a:effectLst/>
                        <a:latin typeface="Century Gothic" panose="020B0502020202020204" pitchFamily="34" charset="0"/>
                      </a:endParaRPr>
                    </a:p>
                  </a:txBody>
                  <a:tcPr marL="5313" marR="5313" marT="5313" marB="0" anchor="ctr"/>
                </a:tc>
                <a:extLst>
                  <a:ext uri="{0D108BD9-81ED-4DB2-BD59-A6C34878D82A}">
                    <a16:rowId xmlns:a16="http://schemas.microsoft.com/office/drawing/2014/main" val="18787535"/>
                  </a:ext>
                </a:extLst>
              </a:tr>
              <a:tr h="1018655">
                <a:tc rowSpan="2">
                  <a:txBody>
                    <a:bodyPr/>
                    <a:lstStyle/>
                    <a:p>
                      <a:pPr algn="ctr" fontAlgn="ctr"/>
                      <a:r>
                        <a:rPr lang="pt-BR" sz="1400" b="1" u="none" strike="noStrike" dirty="0">
                          <a:effectLst/>
                          <a:latin typeface="Century Gothic" panose="020B0502020202020204" pitchFamily="34" charset="0"/>
                        </a:rPr>
                        <a:t>Financiamento Público e Parcerias</a:t>
                      </a:r>
                      <a:endParaRPr lang="pt-BR" sz="1400" b="1" i="0" u="none" strike="noStrike" dirty="0">
                        <a:solidFill>
                          <a:srgbClr val="000000"/>
                        </a:solidFill>
                        <a:effectLst/>
                        <a:latin typeface="Century Gothic" panose="020B0502020202020204" pitchFamily="34" charset="0"/>
                      </a:endParaRPr>
                    </a:p>
                  </a:txBody>
                  <a:tcPr marL="5313" marR="5313" marT="5313" marB="0" anchor="ctr"/>
                </a:tc>
                <a:tc>
                  <a:txBody>
                    <a:bodyPr/>
                    <a:lstStyle/>
                    <a:p>
                      <a:pPr algn="l" fontAlgn="ctr"/>
                      <a:r>
                        <a:rPr lang="pt-BR" sz="1400" b="1" u="none" strike="noStrike" dirty="0">
                          <a:effectLst/>
                          <a:latin typeface="Century Gothic" panose="020B0502020202020204" pitchFamily="34" charset="0"/>
                        </a:rPr>
                        <a:t>BNDES e Petrobras (2023): </a:t>
                      </a:r>
                      <a:r>
                        <a:rPr lang="pt-BR" sz="1400" u="none" strike="noStrike" dirty="0">
                          <a:effectLst/>
                          <a:latin typeface="Century Gothic" panose="020B0502020202020204" pitchFamily="34" charset="0"/>
                        </a:rPr>
                        <a:t>promoveram o edital “Manguezais do Brasil” com R$ 47,3 milhões para ações de recuperação da vegetação nativa em áreas de manguezal e restinga. A iniciativa está voltada à recuperação de áreas degradadas para proteção da biodiversidade e adaptação às mudanças climáticas.</a:t>
                      </a:r>
                      <a:endParaRPr lang="pt-BR" sz="1400" b="0" i="0" u="none" strike="noStrike" dirty="0">
                        <a:solidFill>
                          <a:srgbClr val="000000"/>
                        </a:solidFill>
                        <a:effectLst/>
                        <a:latin typeface="Century Gothic" panose="020B0502020202020204" pitchFamily="34" charset="0"/>
                      </a:endParaRPr>
                    </a:p>
                  </a:txBody>
                  <a:tcPr marL="5313" marR="5313" marT="5313" marB="0" anchor="ctr"/>
                </a:tc>
                <a:extLst>
                  <a:ext uri="{0D108BD9-81ED-4DB2-BD59-A6C34878D82A}">
                    <a16:rowId xmlns:a16="http://schemas.microsoft.com/office/drawing/2014/main" val="2409072845"/>
                  </a:ext>
                </a:extLst>
              </a:tr>
              <a:tr h="699100">
                <a:tc vMerge="1">
                  <a:txBody>
                    <a:bodyPr/>
                    <a:lstStyle/>
                    <a:p>
                      <a:endParaRPr lang="pt-BR"/>
                    </a:p>
                  </a:txBody>
                  <a:tcPr/>
                </a:tc>
                <a:tc>
                  <a:txBody>
                    <a:bodyPr/>
                    <a:lstStyle/>
                    <a:p>
                      <a:pPr algn="l" fontAlgn="ctr"/>
                      <a:r>
                        <a:rPr lang="pt-BR" sz="1400" b="1" u="none" strike="noStrike" dirty="0">
                          <a:effectLst/>
                          <a:latin typeface="Century Gothic" panose="020B0502020202020204" pitchFamily="34" charset="0"/>
                        </a:rPr>
                        <a:t>Ministério do Meio Ambiente: </a:t>
                      </a:r>
                      <a:r>
                        <a:rPr lang="pt-BR" sz="1400" u="none" strike="noStrike" dirty="0">
                          <a:effectLst/>
                          <a:latin typeface="Century Gothic" panose="020B0502020202020204" pitchFamily="34" charset="0"/>
                        </a:rPr>
                        <a:t>Por meio de programas e políticas públicas que incentivam a conservação marinha e a sustentabilidade econômica dos ecossistemas costeiros.</a:t>
                      </a:r>
                      <a:endParaRPr lang="pt-BR" sz="1400" b="0" i="0" u="none" strike="noStrike" dirty="0">
                        <a:solidFill>
                          <a:srgbClr val="000000"/>
                        </a:solidFill>
                        <a:effectLst/>
                        <a:latin typeface="Century Gothic" panose="020B0502020202020204" pitchFamily="34" charset="0"/>
                      </a:endParaRPr>
                    </a:p>
                  </a:txBody>
                  <a:tcPr marL="5313" marR="5313" marT="5313" marB="0" anchor="ctr"/>
                </a:tc>
                <a:extLst>
                  <a:ext uri="{0D108BD9-81ED-4DB2-BD59-A6C34878D82A}">
                    <a16:rowId xmlns:a16="http://schemas.microsoft.com/office/drawing/2014/main" val="3905178788"/>
                  </a:ext>
                </a:extLst>
              </a:tr>
              <a:tr h="512205">
                <a:tc rowSpan="2">
                  <a:txBody>
                    <a:bodyPr/>
                    <a:lstStyle/>
                    <a:p>
                      <a:pPr algn="ctr" fontAlgn="ctr"/>
                      <a:r>
                        <a:rPr lang="pt-BR" sz="1400" b="1" u="none" strike="noStrike" dirty="0">
                          <a:effectLst/>
                          <a:latin typeface="Century Gothic" panose="020B0502020202020204" pitchFamily="34" charset="0"/>
                        </a:rPr>
                        <a:t>Investimentos em Pesquisa e Desenvolvimento</a:t>
                      </a:r>
                      <a:endParaRPr lang="pt-BR" sz="1400" b="1" i="0" u="none" strike="noStrike" dirty="0">
                        <a:solidFill>
                          <a:srgbClr val="000000"/>
                        </a:solidFill>
                        <a:effectLst/>
                        <a:latin typeface="Century Gothic" panose="020B0502020202020204" pitchFamily="34" charset="0"/>
                      </a:endParaRPr>
                    </a:p>
                  </a:txBody>
                  <a:tcPr marL="5313" marR="5313" marT="5313" marB="0" anchor="ctr"/>
                </a:tc>
                <a:tc>
                  <a:txBody>
                    <a:bodyPr/>
                    <a:lstStyle/>
                    <a:p>
                      <a:pPr algn="l" fontAlgn="ctr"/>
                      <a:r>
                        <a:rPr lang="pt-BR" sz="1400" b="1" u="none" strike="noStrike" dirty="0">
                          <a:effectLst/>
                          <a:latin typeface="Century Gothic" panose="020B0502020202020204" pitchFamily="34" charset="0"/>
                        </a:rPr>
                        <a:t>Instituto de Pesquisa Ambiental da Amazônia (IPAM): </a:t>
                      </a:r>
                      <a:r>
                        <a:rPr lang="pt-BR" sz="1400" u="none" strike="noStrike" dirty="0">
                          <a:effectLst/>
                          <a:latin typeface="Century Gothic" panose="020B0502020202020204" pitchFamily="34" charset="0"/>
                        </a:rPr>
                        <a:t>organização que obtém financiamento para pesquisas sobre a economia azul e a conservação marinha. </a:t>
                      </a:r>
                      <a:endParaRPr lang="pt-BR" sz="1400" b="0" i="0" u="none" strike="noStrike" dirty="0">
                        <a:solidFill>
                          <a:srgbClr val="000000"/>
                        </a:solidFill>
                        <a:effectLst/>
                        <a:latin typeface="Century Gothic" panose="020B0502020202020204" pitchFamily="34" charset="0"/>
                      </a:endParaRPr>
                    </a:p>
                  </a:txBody>
                  <a:tcPr marL="5313" marR="5313" marT="5313" marB="0" anchor="ctr"/>
                </a:tc>
                <a:extLst>
                  <a:ext uri="{0D108BD9-81ED-4DB2-BD59-A6C34878D82A}">
                    <a16:rowId xmlns:a16="http://schemas.microsoft.com/office/drawing/2014/main" val="3537782901"/>
                  </a:ext>
                </a:extLst>
              </a:tr>
              <a:tr h="1398492">
                <a:tc vMerge="1">
                  <a:txBody>
                    <a:bodyPr/>
                    <a:lstStyle/>
                    <a:p>
                      <a:endParaRPr lang="pt-BR"/>
                    </a:p>
                  </a:txBody>
                  <a:tcPr/>
                </a:tc>
                <a:tc>
                  <a:txBody>
                    <a:bodyPr/>
                    <a:lstStyle/>
                    <a:p>
                      <a:pPr algn="l" fontAlgn="ctr"/>
                      <a:r>
                        <a:rPr lang="pt-BR" sz="1400" b="1" u="none" strike="noStrike" dirty="0">
                          <a:effectLst/>
                          <a:latin typeface="Century Gothic" panose="020B0502020202020204" pitchFamily="34" charset="0"/>
                        </a:rPr>
                        <a:t>Instituto Chico Mendes de Conservação da Biodiversidade (ICMBio): </a:t>
                      </a:r>
                      <a:r>
                        <a:rPr lang="pt-BR" sz="1400" u="none" strike="noStrike" dirty="0">
                          <a:effectLst/>
                          <a:latin typeface="Century Gothic" panose="020B0502020202020204" pitchFamily="34" charset="0"/>
                        </a:rPr>
                        <a:t>O ICMBio também recebe investimentos para a implementação de políticas de conservação marinha e gestão sustentável de áreas protegidas. O instituto é responsável pela criação e gestão de diversas áreas marinhas protegidas no Brasil, recebendo financiamento para garantir a proteção eficaz desses ecossistemas.</a:t>
                      </a:r>
                      <a:endParaRPr lang="pt-BR" sz="1400" b="0" i="0" u="none" strike="noStrike" dirty="0">
                        <a:solidFill>
                          <a:srgbClr val="000000"/>
                        </a:solidFill>
                        <a:effectLst/>
                        <a:latin typeface="Century Gothic" panose="020B0502020202020204" pitchFamily="34" charset="0"/>
                      </a:endParaRPr>
                    </a:p>
                  </a:txBody>
                  <a:tcPr marL="5313" marR="5313" marT="5313" marB="0" anchor="ctr"/>
                </a:tc>
                <a:extLst>
                  <a:ext uri="{0D108BD9-81ED-4DB2-BD59-A6C34878D82A}">
                    <a16:rowId xmlns:a16="http://schemas.microsoft.com/office/drawing/2014/main" val="3239470950"/>
                  </a:ext>
                </a:extLst>
              </a:tr>
            </a:tbl>
          </a:graphicData>
        </a:graphic>
      </p:graphicFrame>
    </p:spTree>
    <p:extLst>
      <p:ext uri="{BB962C8B-B14F-4D97-AF65-F5344CB8AC3E}">
        <p14:creationId xmlns:p14="http://schemas.microsoft.com/office/powerpoint/2010/main" val="2466383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3" name="Espaço Reservado para Conteúdo 2"/>
          <p:cNvSpPr>
            <a:spLocks noGrp="1"/>
          </p:cNvSpPr>
          <p:nvPr>
            <p:ph idx="1"/>
          </p:nvPr>
        </p:nvSpPr>
        <p:spPr>
          <a:xfrm>
            <a:off x="0" y="2888650"/>
            <a:ext cx="12191999" cy="1199874"/>
          </a:xfrm>
        </p:spPr>
        <p:txBody>
          <a:bodyPr>
            <a:normAutofit/>
          </a:bodyPr>
          <a:lstStyle/>
          <a:p>
            <a:pPr marL="0" indent="0" algn="ctr">
              <a:buNone/>
            </a:pPr>
            <a:r>
              <a:rPr lang="pt-BR" sz="2000" dirty="0">
                <a:latin typeface="Century Gothic" panose="020B0502020202020204" pitchFamily="34" charset="0"/>
              </a:rPr>
              <a:t>Agradeço a presença de todos!</a:t>
            </a:r>
          </a:p>
          <a:p>
            <a:pPr marL="0" indent="0" algn="ctr">
              <a:buNone/>
            </a:pPr>
            <a:endParaRPr lang="pt-BR" sz="2000" dirty="0">
              <a:latin typeface="Century Gothic" panose="020B0502020202020204" pitchFamily="34" charset="0"/>
            </a:endParaRPr>
          </a:p>
          <a:p>
            <a:pPr marL="0" indent="0" algn="ctr">
              <a:buNone/>
            </a:pPr>
            <a:r>
              <a:rPr lang="pt-BR" sz="2000" dirty="0">
                <a:latin typeface="Century Gothic" panose="020B0502020202020204" pitchFamily="34" charset="0"/>
              </a:rPr>
              <a:t>nataliabc@ivig.coppe.ufrj.br</a:t>
            </a:r>
          </a:p>
        </p:txBody>
      </p:sp>
      <p:cxnSp>
        <p:nvCxnSpPr>
          <p:cNvPr id="6" name="Conector reto 5">
            <a:extLst>
              <a:ext uri="{FF2B5EF4-FFF2-40B4-BE49-F238E27FC236}">
                <a16:creationId xmlns:a16="http://schemas.microsoft.com/office/drawing/2014/main" id="{22D99592-B6EE-2D68-0E57-06C7D10F4042}"/>
              </a:ext>
            </a:extLst>
          </p:cNvPr>
          <p:cNvCxnSpPr/>
          <p:nvPr/>
        </p:nvCxnSpPr>
        <p:spPr>
          <a:xfrm>
            <a:off x="1639613" y="3373818"/>
            <a:ext cx="88917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Gráfico 13" descr="Envelope">
            <a:extLst>
              <a:ext uri="{FF2B5EF4-FFF2-40B4-BE49-F238E27FC236}">
                <a16:creationId xmlns:a16="http://schemas.microsoft.com/office/drawing/2014/main" id="{9364FAA0-E22D-FFD7-FC47-A89F54A8C5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1482" y="3429000"/>
            <a:ext cx="289033" cy="289033"/>
          </a:xfrm>
          <a:prstGeom prst="rect">
            <a:avLst/>
          </a:prstGeom>
        </p:spPr>
      </p:pic>
    </p:spTree>
    <p:extLst>
      <p:ext uri="{BB962C8B-B14F-4D97-AF65-F5344CB8AC3E}">
        <p14:creationId xmlns:p14="http://schemas.microsoft.com/office/powerpoint/2010/main" val="1127654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pic>
        <p:nvPicPr>
          <p:cNvPr id="5" name="Imagem 4">
            <a:extLst>
              <a:ext uri="{FF2B5EF4-FFF2-40B4-BE49-F238E27FC236}">
                <a16:creationId xmlns:a16="http://schemas.microsoft.com/office/drawing/2014/main" id="{65BE5A71-74EE-987D-51E7-FFCEC15FDB6F}"/>
              </a:ext>
            </a:extLst>
          </p:cNvPr>
          <p:cNvPicPr>
            <a:picLocks noChangeAspect="1"/>
          </p:cNvPicPr>
          <p:nvPr/>
        </p:nvPicPr>
        <p:blipFill>
          <a:blip r:embed="rId3"/>
          <a:stretch>
            <a:fillRect/>
          </a:stretch>
        </p:blipFill>
        <p:spPr>
          <a:xfrm>
            <a:off x="4225413" y="1224083"/>
            <a:ext cx="7789606" cy="4761397"/>
          </a:xfrm>
          <a:prstGeom prst="rect">
            <a:avLst/>
          </a:prstGeom>
        </p:spPr>
      </p:pic>
      <p:sp>
        <p:nvSpPr>
          <p:cNvPr id="6" name="CaixaDeTexto 5">
            <a:extLst>
              <a:ext uri="{FF2B5EF4-FFF2-40B4-BE49-F238E27FC236}">
                <a16:creationId xmlns:a16="http://schemas.microsoft.com/office/drawing/2014/main" id="{454F4A69-4F7C-97A5-EE75-D3DC4D9A46CE}"/>
              </a:ext>
            </a:extLst>
          </p:cNvPr>
          <p:cNvSpPr txBox="1"/>
          <p:nvPr/>
        </p:nvSpPr>
        <p:spPr>
          <a:xfrm>
            <a:off x="7772344" y="6078936"/>
            <a:ext cx="4429021" cy="246221"/>
          </a:xfrm>
          <a:prstGeom prst="rect">
            <a:avLst/>
          </a:prstGeom>
          <a:noFill/>
        </p:spPr>
        <p:txBody>
          <a:bodyPr wrap="square">
            <a:spAutoFit/>
          </a:bodyPr>
          <a:lstStyle/>
          <a:p>
            <a:pPr algn="r"/>
            <a:r>
              <a:rPr lang="pt-BR" sz="1000" dirty="0">
                <a:latin typeface="Century Gothic" panose="020B0502020202020204" pitchFamily="34" charset="0"/>
              </a:rPr>
              <a:t>Ilustração: The Blue Carbon </a:t>
            </a:r>
            <a:r>
              <a:rPr lang="pt-BR" sz="1000" dirty="0" err="1">
                <a:latin typeface="Century Gothic" panose="020B0502020202020204" pitchFamily="34" charset="0"/>
              </a:rPr>
              <a:t>Initiative</a:t>
            </a:r>
            <a:endParaRPr lang="pt-BR" sz="1000" dirty="0">
              <a:latin typeface="Century Gothic" panose="020B0502020202020204" pitchFamily="34" charset="0"/>
            </a:endParaRPr>
          </a:p>
        </p:txBody>
      </p:sp>
      <p:sp>
        <p:nvSpPr>
          <p:cNvPr id="7" name="Título 1">
            <a:extLst>
              <a:ext uri="{FF2B5EF4-FFF2-40B4-BE49-F238E27FC236}">
                <a16:creationId xmlns:a16="http://schemas.microsoft.com/office/drawing/2014/main" id="{D388D7D4-02B4-9B79-092C-6061608628EA}"/>
              </a:ext>
            </a:extLst>
          </p:cNvPr>
          <p:cNvSpPr>
            <a:spLocks noGrp="1"/>
          </p:cNvSpPr>
          <p:nvPr>
            <p:ph type="title"/>
          </p:nvPr>
        </p:nvSpPr>
        <p:spPr>
          <a:xfrm>
            <a:off x="1351428" y="137401"/>
            <a:ext cx="3756600" cy="1022554"/>
          </a:xfrm>
        </p:spPr>
        <p:txBody>
          <a:bodyPr>
            <a:noAutofit/>
          </a:bodyPr>
          <a:lstStyle/>
          <a:p>
            <a:r>
              <a:rPr lang="pt-BR" sz="2800" b="1" dirty="0">
                <a:solidFill>
                  <a:schemeClr val="accent5">
                    <a:lumMod val="50000"/>
                  </a:schemeClr>
                </a:solidFill>
                <a:effectLst/>
                <a:latin typeface="Century Gothic" panose="020B0502020202020204" pitchFamily="34" charset="0"/>
                <a:ea typeface="Calibri" panose="020F0502020204030204" pitchFamily="34" charset="0"/>
              </a:rPr>
              <a:t>Distribuição</a:t>
            </a:r>
            <a:endParaRPr lang="pt-BR" sz="2800" dirty="0">
              <a:solidFill>
                <a:schemeClr val="accent5">
                  <a:lumMod val="50000"/>
                </a:schemeClr>
              </a:solidFill>
              <a:latin typeface="Century Gothic" panose="020B0502020202020204" pitchFamily="34" charset="0"/>
            </a:endParaRPr>
          </a:p>
        </p:txBody>
      </p:sp>
      <p:sp>
        <p:nvSpPr>
          <p:cNvPr id="8" name="Espaço Reservado para Conteúdo 7">
            <a:extLst>
              <a:ext uri="{FF2B5EF4-FFF2-40B4-BE49-F238E27FC236}">
                <a16:creationId xmlns:a16="http://schemas.microsoft.com/office/drawing/2014/main" id="{71816C6E-3F72-95CF-9473-0560FB72A901}"/>
              </a:ext>
            </a:extLst>
          </p:cNvPr>
          <p:cNvSpPr txBox="1">
            <a:spLocks noGrp="1"/>
          </p:cNvSpPr>
          <p:nvPr>
            <p:ph idx="1"/>
          </p:nvPr>
        </p:nvSpPr>
        <p:spPr>
          <a:xfrm>
            <a:off x="100986" y="2145696"/>
            <a:ext cx="4022912" cy="3163110"/>
          </a:xfrm>
          <a:prstGeom prst="rect">
            <a:avLst/>
          </a:prstGeom>
          <a:noFill/>
        </p:spPr>
        <p:txBody>
          <a:bodyPr wrap="square">
            <a:spAutoFit/>
          </a:bodyPr>
          <a:lstStyle/>
          <a:p>
            <a:pPr marL="342900" lvl="1" indent="-342900">
              <a:lnSpc>
                <a:spcPct val="107000"/>
              </a:lnSpc>
              <a:spcBef>
                <a:spcPts val="600"/>
              </a:spcBef>
              <a:spcAft>
                <a:spcPts val="600"/>
              </a:spcAft>
              <a:buSzPts val="1000"/>
              <a:buFont typeface="Wingdings" panose="05000000000000000000" pitchFamily="2" charset="2"/>
              <a:buChar char="§"/>
              <a:tabLst>
                <a:tab pos="914400" algn="l"/>
              </a:tabLst>
            </a:pPr>
            <a:r>
              <a:rPr lang="pt-BR" sz="2000" kern="0" dirty="0">
                <a:latin typeface="Century Gothic" panose="020B0502020202020204" pitchFamily="34" charset="0"/>
              </a:rPr>
              <a:t>São encontrados ao longo das costas de todos os continentes, exceto a Antártida. </a:t>
            </a:r>
          </a:p>
          <a:p>
            <a:pPr marL="342900" lvl="1" indent="-342900">
              <a:lnSpc>
                <a:spcPct val="107000"/>
              </a:lnSpc>
              <a:spcBef>
                <a:spcPts val="600"/>
              </a:spcBef>
              <a:spcAft>
                <a:spcPts val="600"/>
              </a:spcAft>
              <a:buSzPts val="1000"/>
              <a:buFont typeface="Wingdings" panose="05000000000000000000" pitchFamily="2" charset="2"/>
              <a:buChar char="§"/>
              <a:tabLst>
                <a:tab pos="914400" algn="l"/>
              </a:tabLst>
            </a:pPr>
            <a:r>
              <a:rPr lang="pt-BR" sz="2000" b="1" kern="0" dirty="0">
                <a:latin typeface="Century Gothic" panose="020B0502020202020204" pitchFamily="34" charset="0"/>
              </a:rPr>
              <a:t>~ 49 </a:t>
            </a:r>
            <a:r>
              <a:rPr lang="pt-BR" sz="2000" b="1" kern="0" dirty="0" err="1">
                <a:latin typeface="Century Gothic" panose="020B0502020202020204" pitchFamily="34" charset="0"/>
              </a:rPr>
              <a:t>Mha</a:t>
            </a:r>
            <a:r>
              <a:rPr lang="pt-BR" sz="2000" b="1" kern="0" dirty="0">
                <a:latin typeface="Century Gothic" panose="020B0502020202020204" pitchFamily="34" charset="0"/>
              </a:rPr>
              <a:t> </a:t>
            </a:r>
            <a:r>
              <a:rPr lang="pt-BR" sz="2000" kern="0" dirty="0">
                <a:latin typeface="Century Gothic" panose="020B0502020202020204" pitchFamily="34" charset="0"/>
              </a:rPr>
              <a:t>em todo o mundo</a:t>
            </a:r>
          </a:p>
          <a:p>
            <a:pPr marL="342900" lvl="1" indent="-342900">
              <a:lnSpc>
                <a:spcPct val="107000"/>
              </a:lnSpc>
              <a:spcBef>
                <a:spcPts val="600"/>
              </a:spcBef>
              <a:spcAft>
                <a:spcPts val="600"/>
              </a:spcAft>
              <a:buSzPts val="1000"/>
              <a:buFont typeface="Wingdings" panose="05000000000000000000" pitchFamily="2" charset="2"/>
              <a:buChar char="§"/>
              <a:tabLst>
                <a:tab pos="914400" algn="l"/>
              </a:tabLst>
            </a:pPr>
            <a:r>
              <a:rPr lang="pt-BR" sz="2000" b="1" kern="0" dirty="0">
                <a:latin typeface="Century Gothic" panose="020B0502020202020204" pitchFamily="34" charset="0"/>
              </a:rPr>
              <a:t>&lt; 3% </a:t>
            </a:r>
            <a:r>
              <a:rPr lang="pt-BR" sz="2000" kern="0" dirty="0">
                <a:latin typeface="Century Gothic" panose="020B0502020202020204" pitchFamily="34" charset="0"/>
              </a:rPr>
              <a:t>das florestas terrestres</a:t>
            </a:r>
          </a:p>
          <a:p>
            <a:pPr marL="342900" lvl="1" indent="-342900">
              <a:lnSpc>
                <a:spcPct val="107000"/>
              </a:lnSpc>
              <a:spcBef>
                <a:spcPts val="600"/>
              </a:spcBef>
              <a:spcAft>
                <a:spcPts val="600"/>
              </a:spcAft>
              <a:buSzPts val="1000"/>
              <a:buFont typeface="Wingdings" panose="05000000000000000000" pitchFamily="2" charset="2"/>
              <a:buChar char="§"/>
              <a:tabLst>
                <a:tab pos="914400" algn="l"/>
              </a:tabLst>
            </a:pPr>
            <a:r>
              <a:rPr lang="pt-BR" sz="2000" b="1" kern="0" dirty="0">
                <a:latin typeface="Century Gothic" panose="020B0502020202020204" pitchFamily="34" charset="0"/>
                <a:ea typeface="Times New Roman" panose="02020603050405020304" pitchFamily="18" charset="0"/>
                <a:cs typeface="Calibri" panose="020F0502020204030204" pitchFamily="34" charset="0"/>
              </a:rPr>
              <a:t>&lt; 0,2% </a:t>
            </a:r>
            <a:r>
              <a:rPr lang="pt-BR" sz="2000" kern="0" dirty="0">
                <a:latin typeface="Century Gothic" panose="020B0502020202020204" pitchFamily="34" charset="0"/>
                <a:ea typeface="Times New Roman" panose="02020603050405020304" pitchFamily="18" charset="0"/>
                <a:cs typeface="Calibri" panose="020F0502020204030204" pitchFamily="34" charset="0"/>
              </a:rPr>
              <a:t>da área total dos oceanos</a:t>
            </a:r>
          </a:p>
        </p:txBody>
      </p:sp>
      <p:sp>
        <p:nvSpPr>
          <p:cNvPr id="10" name="CaixaDeTexto 9">
            <a:extLst>
              <a:ext uri="{FF2B5EF4-FFF2-40B4-BE49-F238E27FC236}">
                <a16:creationId xmlns:a16="http://schemas.microsoft.com/office/drawing/2014/main" id="{B1E3ACC0-CE6C-FD04-95E2-443A6777D2A3}"/>
              </a:ext>
            </a:extLst>
          </p:cNvPr>
          <p:cNvSpPr txBox="1"/>
          <p:nvPr/>
        </p:nvSpPr>
        <p:spPr>
          <a:xfrm>
            <a:off x="8307" y="6102857"/>
            <a:ext cx="7969045" cy="246221"/>
          </a:xfrm>
          <a:prstGeom prst="rect">
            <a:avLst/>
          </a:prstGeom>
          <a:noFill/>
        </p:spPr>
        <p:txBody>
          <a:bodyPr wrap="square">
            <a:spAutoFit/>
          </a:bodyPr>
          <a:lstStyle/>
          <a:p>
            <a:r>
              <a:rPr lang="fr-FR" sz="1000" dirty="0">
                <a:latin typeface="Century Gothic" panose="020B0502020202020204" pitchFamily="34" charset="0"/>
              </a:rPr>
              <a:t>Fontes: CHMURA </a:t>
            </a:r>
            <a:r>
              <a:rPr lang="fr-FR" sz="1000" i="1" dirty="0">
                <a:latin typeface="Century Gothic" panose="020B0502020202020204" pitchFamily="34" charset="0"/>
              </a:rPr>
              <a:t>et al</a:t>
            </a:r>
            <a:r>
              <a:rPr lang="fr-FR" sz="1000" dirty="0">
                <a:latin typeface="Century Gothic" panose="020B0502020202020204" pitchFamily="34" charset="0"/>
              </a:rPr>
              <a:t>. (2003); DUARTE </a:t>
            </a:r>
            <a:r>
              <a:rPr lang="fr-FR" sz="1000" i="1" dirty="0">
                <a:latin typeface="Century Gothic" panose="020B0502020202020204" pitchFamily="34" charset="0"/>
              </a:rPr>
              <a:t>et a</a:t>
            </a:r>
            <a:r>
              <a:rPr lang="fr-FR" sz="1000" dirty="0">
                <a:latin typeface="Century Gothic" panose="020B0502020202020204" pitchFamily="34" charset="0"/>
              </a:rPr>
              <a:t>l. (2005), (2013); MCLEOD </a:t>
            </a:r>
            <a:r>
              <a:rPr lang="fr-FR" sz="1000" i="1" dirty="0">
                <a:latin typeface="Century Gothic" panose="020B0502020202020204" pitchFamily="34" charset="0"/>
              </a:rPr>
              <a:t>et al. </a:t>
            </a:r>
            <a:r>
              <a:rPr lang="fr-FR" sz="1000" dirty="0">
                <a:latin typeface="Century Gothic" panose="020B0502020202020204" pitchFamily="34" charset="0"/>
              </a:rPr>
              <a:t>(2011);</a:t>
            </a:r>
            <a:r>
              <a:rPr lang="pt-BR" sz="1000" dirty="0">
                <a:latin typeface="Century Gothic" panose="020B0502020202020204" pitchFamily="34" charset="0"/>
              </a:rPr>
              <a:t> </a:t>
            </a:r>
            <a:r>
              <a:rPr lang="pt-BR" sz="1000" dirty="0" err="1">
                <a:latin typeface="Century Gothic" panose="020B0502020202020204" pitchFamily="34" charset="0"/>
              </a:rPr>
              <a:t>Macreadie</a:t>
            </a:r>
            <a:r>
              <a:rPr lang="pt-BR" sz="1000" dirty="0">
                <a:latin typeface="Century Gothic" panose="020B0502020202020204" pitchFamily="34" charset="0"/>
              </a:rPr>
              <a:t> et al. (2021)</a:t>
            </a:r>
          </a:p>
        </p:txBody>
      </p:sp>
    </p:spTree>
    <p:extLst>
      <p:ext uri="{BB962C8B-B14F-4D97-AF65-F5344CB8AC3E}">
        <p14:creationId xmlns:p14="http://schemas.microsoft.com/office/powerpoint/2010/main" val="380962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sp>
        <p:nvSpPr>
          <p:cNvPr id="34" name="CaixaDeTexto 33">
            <a:extLst>
              <a:ext uri="{FF2B5EF4-FFF2-40B4-BE49-F238E27FC236}">
                <a16:creationId xmlns:a16="http://schemas.microsoft.com/office/drawing/2014/main" id="{481542A8-7CA3-3A16-BE2F-B791C035F7DF}"/>
              </a:ext>
            </a:extLst>
          </p:cNvPr>
          <p:cNvSpPr txBox="1"/>
          <p:nvPr/>
        </p:nvSpPr>
        <p:spPr>
          <a:xfrm>
            <a:off x="326206" y="3003522"/>
            <a:ext cx="3296722" cy="523220"/>
          </a:xfrm>
          <a:prstGeom prst="rect">
            <a:avLst/>
          </a:prstGeom>
          <a:noFill/>
        </p:spPr>
        <p:txBody>
          <a:bodyPr wrap="square">
            <a:spAutoFit/>
          </a:bodyPr>
          <a:lstStyle/>
          <a:p>
            <a:r>
              <a:rPr lang="pt-BR" sz="2800" b="1" dirty="0">
                <a:solidFill>
                  <a:schemeClr val="accent5">
                    <a:lumMod val="50000"/>
                  </a:schemeClr>
                </a:solidFill>
                <a:latin typeface="Century Gothic" panose="020B0502020202020204" pitchFamily="34" charset="0"/>
                <a:ea typeface="Calibri" panose="020F0502020204030204" pitchFamily="34" charset="0"/>
              </a:rPr>
              <a:t>Ciclo do Carbono </a:t>
            </a:r>
            <a:endParaRPr lang="pt-BR" sz="2800" dirty="0"/>
          </a:p>
        </p:txBody>
      </p:sp>
      <p:grpSp>
        <p:nvGrpSpPr>
          <p:cNvPr id="55" name="Agrupar 54">
            <a:extLst>
              <a:ext uri="{FF2B5EF4-FFF2-40B4-BE49-F238E27FC236}">
                <a16:creationId xmlns:a16="http://schemas.microsoft.com/office/drawing/2014/main" id="{7D0BCB2F-1CA4-0C55-ED04-9D87A4A3DDA3}"/>
              </a:ext>
            </a:extLst>
          </p:cNvPr>
          <p:cNvGrpSpPr/>
          <p:nvPr/>
        </p:nvGrpSpPr>
        <p:grpSpPr>
          <a:xfrm>
            <a:off x="3949663" y="132800"/>
            <a:ext cx="8778000" cy="6140384"/>
            <a:chOff x="3949663" y="132800"/>
            <a:chExt cx="8778000" cy="6140384"/>
          </a:xfrm>
        </p:grpSpPr>
        <p:grpSp>
          <p:nvGrpSpPr>
            <p:cNvPr id="37" name="Agrupar 36">
              <a:extLst>
                <a:ext uri="{FF2B5EF4-FFF2-40B4-BE49-F238E27FC236}">
                  <a16:creationId xmlns:a16="http://schemas.microsoft.com/office/drawing/2014/main" id="{16484D97-E733-1CA9-1E56-49DA46364950}"/>
                </a:ext>
              </a:extLst>
            </p:cNvPr>
            <p:cNvGrpSpPr/>
            <p:nvPr/>
          </p:nvGrpSpPr>
          <p:grpSpPr>
            <a:xfrm>
              <a:off x="3949663" y="132800"/>
              <a:ext cx="8778000" cy="6140384"/>
              <a:chOff x="3949663" y="132800"/>
              <a:chExt cx="8778000" cy="6140384"/>
            </a:xfrm>
          </p:grpSpPr>
          <p:grpSp>
            <p:nvGrpSpPr>
              <p:cNvPr id="32" name="Agrupar 31">
                <a:extLst>
                  <a:ext uri="{FF2B5EF4-FFF2-40B4-BE49-F238E27FC236}">
                    <a16:creationId xmlns:a16="http://schemas.microsoft.com/office/drawing/2014/main" id="{02FFD543-1881-BDC6-B2B7-10EEB28D71AA}"/>
                  </a:ext>
                </a:extLst>
              </p:cNvPr>
              <p:cNvGrpSpPr/>
              <p:nvPr/>
            </p:nvGrpSpPr>
            <p:grpSpPr>
              <a:xfrm>
                <a:off x="3949663" y="132800"/>
                <a:ext cx="8146191" cy="6140384"/>
                <a:chOff x="4155944" y="382816"/>
                <a:chExt cx="7790364" cy="5841651"/>
              </a:xfrm>
            </p:grpSpPr>
            <p:grpSp>
              <p:nvGrpSpPr>
                <p:cNvPr id="30" name="Agrupar 29">
                  <a:extLst>
                    <a:ext uri="{FF2B5EF4-FFF2-40B4-BE49-F238E27FC236}">
                      <a16:creationId xmlns:a16="http://schemas.microsoft.com/office/drawing/2014/main" id="{4682BCC8-B8FF-6149-B1DC-B95C3946D9C0}"/>
                    </a:ext>
                  </a:extLst>
                </p:cNvPr>
                <p:cNvGrpSpPr/>
                <p:nvPr/>
              </p:nvGrpSpPr>
              <p:grpSpPr>
                <a:xfrm>
                  <a:off x="4155944" y="382816"/>
                  <a:ext cx="7790364" cy="5841651"/>
                  <a:chOff x="3806621" y="353970"/>
                  <a:chExt cx="8139686" cy="5870497"/>
                </a:xfrm>
              </p:grpSpPr>
              <p:pic>
                <p:nvPicPr>
                  <p:cNvPr id="5" name="Imagem 4">
                    <a:extLst>
                      <a:ext uri="{FF2B5EF4-FFF2-40B4-BE49-F238E27FC236}">
                        <a16:creationId xmlns:a16="http://schemas.microsoft.com/office/drawing/2014/main" id="{625DCEDF-5311-04D3-EE8C-FB18798DC56A}"/>
                      </a:ext>
                    </a:extLst>
                  </p:cNvPr>
                  <p:cNvPicPr>
                    <a:picLocks noChangeAspect="1"/>
                  </p:cNvPicPr>
                  <p:nvPr/>
                </p:nvPicPr>
                <p:blipFill>
                  <a:blip r:embed="rId3"/>
                  <a:stretch>
                    <a:fillRect/>
                  </a:stretch>
                </p:blipFill>
                <p:spPr>
                  <a:xfrm>
                    <a:off x="3806621" y="353970"/>
                    <a:ext cx="8139686" cy="5870497"/>
                  </a:xfrm>
                  <a:prstGeom prst="rect">
                    <a:avLst/>
                  </a:prstGeom>
                </p:spPr>
              </p:pic>
              <p:cxnSp>
                <p:nvCxnSpPr>
                  <p:cNvPr id="10" name="Conector de Seta Reta 9">
                    <a:extLst>
                      <a:ext uri="{FF2B5EF4-FFF2-40B4-BE49-F238E27FC236}">
                        <a16:creationId xmlns:a16="http://schemas.microsoft.com/office/drawing/2014/main" id="{A71F4A78-9487-2F98-9F56-CDC1889C7F9E}"/>
                      </a:ext>
                    </a:extLst>
                  </p:cNvPr>
                  <p:cNvCxnSpPr/>
                  <p:nvPr/>
                </p:nvCxnSpPr>
                <p:spPr>
                  <a:xfrm flipV="1">
                    <a:off x="8797159" y="1818290"/>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1" name="Conector de Seta Reta 10">
                    <a:extLst>
                      <a:ext uri="{FF2B5EF4-FFF2-40B4-BE49-F238E27FC236}">
                        <a16:creationId xmlns:a16="http://schemas.microsoft.com/office/drawing/2014/main" id="{0F605E94-1B75-2572-C7BC-EDCB86223D42}"/>
                      </a:ext>
                    </a:extLst>
                  </p:cNvPr>
                  <p:cNvCxnSpPr/>
                  <p:nvPr/>
                </p:nvCxnSpPr>
                <p:spPr>
                  <a:xfrm flipV="1">
                    <a:off x="10431518" y="19654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2" name="Conector de Seta Reta 11">
                    <a:extLst>
                      <a:ext uri="{FF2B5EF4-FFF2-40B4-BE49-F238E27FC236}">
                        <a16:creationId xmlns:a16="http://schemas.microsoft.com/office/drawing/2014/main" id="{5E3BC750-3400-284B-CC0E-F7E6D6F53FF0}"/>
                      </a:ext>
                    </a:extLst>
                  </p:cNvPr>
                  <p:cNvCxnSpPr/>
                  <p:nvPr/>
                </p:nvCxnSpPr>
                <p:spPr>
                  <a:xfrm flipV="1">
                    <a:off x="11430000" y="30322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3" name="Conector de Seta Reta 12">
                    <a:extLst>
                      <a:ext uri="{FF2B5EF4-FFF2-40B4-BE49-F238E27FC236}">
                        <a16:creationId xmlns:a16="http://schemas.microsoft.com/office/drawing/2014/main" id="{BDCCF479-5F9B-F563-7A01-CBF58B4934F4}"/>
                      </a:ext>
                    </a:extLst>
                  </p:cNvPr>
                  <p:cNvCxnSpPr/>
                  <p:nvPr/>
                </p:nvCxnSpPr>
                <p:spPr>
                  <a:xfrm flipV="1">
                    <a:off x="8797159" y="4414345"/>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4" name="Conector de Seta Reta 13">
                    <a:extLst>
                      <a:ext uri="{FF2B5EF4-FFF2-40B4-BE49-F238E27FC236}">
                        <a16:creationId xmlns:a16="http://schemas.microsoft.com/office/drawing/2014/main" id="{E600E47C-70C4-9218-EE1D-6272535CED63}"/>
                      </a:ext>
                    </a:extLst>
                  </p:cNvPr>
                  <p:cNvCxnSpPr>
                    <a:cxnSpLocks/>
                  </p:cNvCxnSpPr>
                  <p:nvPr/>
                </p:nvCxnSpPr>
                <p:spPr>
                  <a:xfrm flipV="1">
                    <a:off x="4724401" y="47086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sp>
                <p:nvSpPr>
                  <p:cNvPr id="17" name="CaixaDeTexto 16">
                    <a:extLst>
                      <a:ext uri="{FF2B5EF4-FFF2-40B4-BE49-F238E27FC236}">
                        <a16:creationId xmlns:a16="http://schemas.microsoft.com/office/drawing/2014/main" id="{8762760B-21D0-BA38-8AE8-9BAE720F7585}"/>
                      </a:ext>
                    </a:extLst>
                  </p:cNvPr>
                  <p:cNvSpPr txBox="1"/>
                  <p:nvPr/>
                </p:nvSpPr>
                <p:spPr>
                  <a:xfrm>
                    <a:off x="8065299" y="3502631"/>
                    <a:ext cx="1709330" cy="400110"/>
                  </a:xfrm>
                  <a:prstGeom prst="rect">
                    <a:avLst/>
                  </a:prstGeom>
                  <a:noFill/>
                </p:spPr>
                <p:txBody>
                  <a:bodyPr wrap="square" rtlCol="0">
                    <a:spAutoFit/>
                  </a:bodyPr>
                  <a:lstStyle/>
                  <a:p>
                    <a:pPr algn="ctr"/>
                    <a:r>
                      <a:rPr lang="pt-BR" sz="1000" b="1" dirty="0"/>
                      <a:t>CARBONO  SEQUESTRADO NA BIOMASSA LENHOSA</a:t>
                    </a:r>
                  </a:p>
                </p:txBody>
              </p:sp>
              <p:sp>
                <p:nvSpPr>
                  <p:cNvPr id="20" name="Seta: Dobrada 19">
                    <a:extLst>
                      <a:ext uri="{FF2B5EF4-FFF2-40B4-BE49-F238E27FC236}">
                        <a16:creationId xmlns:a16="http://schemas.microsoft.com/office/drawing/2014/main" id="{2E914E92-7647-A7E2-E28F-184948F23C01}"/>
                      </a:ext>
                    </a:extLst>
                  </p:cNvPr>
                  <p:cNvSpPr/>
                  <p:nvPr/>
                </p:nvSpPr>
                <p:spPr>
                  <a:xfrm rot="2647465" flipV="1">
                    <a:off x="9944760" y="3864492"/>
                    <a:ext cx="300323" cy="250556"/>
                  </a:xfrm>
                  <a:prstGeom prst="ben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Seta: Dobrada 20">
                    <a:extLst>
                      <a:ext uri="{FF2B5EF4-FFF2-40B4-BE49-F238E27FC236}">
                        <a16:creationId xmlns:a16="http://schemas.microsoft.com/office/drawing/2014/main" id="{B5B8FBBB-4255-F509-D794-035BAE76E839}"/>
                      </a:ext>
                    </a:extLst>
                  </p:cNvPr>
                  <p:cNvSpPr/>
                  <p:nvPr/>
                </p:nvSpPr>
                <p:spPr>
                  <a:xfrm rot="8621162">
                    <a:off x="8992248" y="3073232"/>
                    <a:ext cx="294291" cy="279349"/>
                  </a:xfrm>
                  <a:prstGeom prst="bentArrow">
                    <a:avLst>
                      <a:gd name="adj1" fmla="val 25000"/>
                      <a:gd name="adj2" fmla="val 25000"/>
                      <a:gd name="adj3" fmla="val 25000"/>
                      <a:gd name="adj4" fmla="val 5605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Seta: para Baixo 22">
                    <a:extLst>
                      <a:ext uri="{FF2B5EF4-FFF2-40B4-BE49-F238E27FC236}">
                        <a16:creationId xmlns:a16="http://schemas.microsoft.com/office/drawing/2014/main" id="{1753F3E6-A1CB-77F7-125C-80E7ABBC90FB}"/>
                      </a:ext>
                    </a:extLst>
                  </p:cNvPr>
                  <p:cNvSpPr/>
                  <p:nvPr/>
                </p:nvSpPr>
                <p:spPr>
                  <a:xfrm>
                    <a:off x="9542381" y="464204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Baixo 23">
                    <a:extLst>
                      <a:ext uri="{FF2B5EF4-FFF2-40B4-BE49-F238E27FC236}">
                        <a16:creationId xmlns:a16="http://schemas.microsoft.com/office/drawing/2014/main" id="{7AE7D105-99D2-7104-BF91-4B5717AD6416}"/>
                      </a:ext>
                    </a:extLst>
                  </p:cNvPr>
                  <p:cNvSpPr/>
                  <p:nvPr/>
                </p:nvSpPr>
                <p:spPr>
                  <a:xfrm>
                    <a:off x="10094921" y="3089797"/>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Baixo 24">
                    <a:extLst>
                      <a:ext uri="{FF2B5EF4-FFF2-40B4-BE49-F238E27FC236}">
                        <a16:creationId xmlns:a16="http://schemas.microsoft.com/office/drawing/2014/main" id="{EC9CE725-F8BE-2E0C-CEC6-78F708753383}"/>
                      </a:ext>
                    </a:extLst>
                  </p:cNvPr>
                  <p:cNvSpPr/>
                  <p:nvPr/>
                </p:nvSpPr>
                <p:spPr>
                  <a:xfrm>
                    <a:off x="10633953" y="434560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7" name="CaixaDeTexto 6">
                  <a:extLst>
                    <a:ext uri="{FF2B5EF4-FFF2-40B4-BE49-F238E27FC236}">
                      <a16:creationId xmlns:a16="http://schemas.microsoft.com/office/drawing/2014/main" id="{00C00FAD-7008-B634-653B-7C488BB5A768}"/>
                    </a:ext>
                  </a:extLst>
                </p:cNvPr>
                <p:cNvSpPr txBox="1"/>
                <p:nvPr/>
              </p:nvSpPr>
              <p:spPr>
                <a:xfrm>
                  <a:off x="9146409" y="5949481"/>
                  <a:ext cx="2799898" cy="246221"/>
                </a:xfrm>
                <a:prstGeom prst="rect">
                  <a:avLst/>
                </a:prstGeom>
                <a:noFill/>
              </p:spPr>
              <p:txBody>
                <a:bodyPr wrap="square">
                  <a:spAutoFit/>
                </a:bodyPr>
                <a:lstStyle/>
                <a:p>
                  <a:pPr algn="r"/>
                  <a:r>
                    <a:rPr lang="pt-BR" sz="1000" dirty="0">
                      <a:latin typeface="Times New Roman" panose="02020603050405020304" pitchFamily="18" charset="0"/>
                      <a:cs typeface="Times New Roman" panose="02020603050405020304" pitchFamily="18" charset="0"/>
                    </a:rPr>
                    <a:t>Fonte: Adaptado de SERRANO (2019)</a:t>
                  </a:r>
                </a:p>
              </p:txBody>
            </p:sp>
          </p:grpSp>
          <p:sp>
            <p:nvSpPr>
              <p:cNvPr id="16" name="CaixaDeTexto 15">
                <a:extLst>
                  <a:ext uri="{FF2B5EF4-FFF2-40B4-BE49-F238E27FC236}">
                    <a16:creationId xmlns:a16="http://schemas.microsoft.com/office/drawing/2014/main" id="{E299623C-8CCD-65FA-CFC2-28AE54B15AEA}"/>
                  </a:ext>
                </a:extLst>
              </p:cNvPr>
              <p:cNvSpPr txBox="1"/>
              <p:nvPr/>
            </p:nvSpPr>
            <p:spPr>
              <a:xfrm>
                <a:off x="8975472" y="4872370"/>
                <a:ext cx="3752191" cy="246221"/>
              </a:xfrm>
              <a:prstGeom prst="rect">
                <a:avLst/>
              </a:prstGeom>
              <a:noFill/>
            </p:spPr>
            <p:txBody>
              <a:bodyPr wrap="square" rtlCol="0">
                <a:spAutoFit/>
              </a:bodyPr>
              <a:lstStyle/>
              <a:p>
                <a:pPr algn="ctr"/>
                <a:r>
                  <a:rPr lang="pt-BR" sz="1000" b="1" dirty="0"/>
                  <a:t>CARBONO  SEQUESTRADO PELO SOLO</a:t>
                </a:r>
              </a:p>
            </p:txBody>
          </p:sp>
        </p:grpSp>
        <p:sp>
          <p:nvSpPr>
            <p:cNvPr id="49" name="Retângulo 48">
              <a:extLst>
                <a:ext uri="{FF2B5EF4-FFF2-40B4-BE49-F238E27FC236}">
                  <a16:creationId xmlns:a16="http://schemas.microsoft.com/office/drawing/2014/main" id="{CE3A1515-61B4-3DEA-4BE8-4BD45027F84B}"/>
                </a:ext>
              </a:extLst>
            </p:cNvPr>
            <p:cNvSpPr/>
            <p:nvPr/>
          </p:nvSpPr>
          <p:spPr>
            <a:xfrm rot="16200000">
              <a:off x="7507347" y="1539786"/>
              <a:ext cx="371746" cy="4931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E564F8B8-2E1A-F7CA-ED3E-2DBEF2CD7EB2}"/>
                </a:ext>
              </a:extLst>
            </p:cNvPr>
            <p:cNvSpPr/>
            <p:nvPr/>
          </p:nvSpPr>
          <p:spPr>
            <a:xfrm rot="16200000">
              <a:off x="7607828" y="1859715"/>
              <a:ext cx="260126" cy="340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Seta: para Baixo 50">
              <a:extLst>
                <a:ext uri="{FF2B5EF4-FFF2-40B4-BE49-F238E27FC236}">
                  <a16:creationId xmlns:a16="http://schemas.microsoft.com/office/drawing/2014/main" id="{6186AD01-4B20-E831-55E8-AB9ED5E62924}"/>
                </a:ext>
              </a:extLst>
            </p:cNvPr>
            <p:cNvSpPr/>
            <p:nvPr/>
          </p:nvSpPr>
          <p:spPr>
            <a:xfrm rot="10800000">
              <a:off x="7567491" y="1664440"/>
              <a:ext cx="254422" cy="49573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A1A2A6A5-C231-2E4A-C291-7B592EC2CF8C}"/>
                </a:ext>
              </a:extLst>
            </p:cNvPr>
            <p:cNvSpPr/>
            <p:nvPr/>
          </p:nvSpPr>
          <p:spPr>
            <a:xfrm>
              <a:off x="5368641" y="1706770"/>
              <a:ext cx="345119" cy="646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Seta: para Baixo 37">
              <a:extLst>
                <a:ext uri="{FF2B5EF4-FFF2-40B4-BE49-F238E27FC236}">
                  <a16:creationId xmlns:a16="http://schemas.microsoft.com/office/drawing/2014/main" id="{38E0FEA7-E26D-D307-4C47-30E09A4C6435}"/>
                </a:ext>
              </a:extLst>
            </p:cNvPr>
            <p:cNvSpPr/>
            <p:nvPr/>
          </p:nvSpPr>
          <p:spPr>
            <a:xfrm rot="10800000">
              <a:off x="5395282" y="1748810"/>
              <a:ext cx="264322" cy="53278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79C0D8E7-76D5-8494-53FF-1CCACE6854DF}"/>
                </a:ext>
              </a:extLst>
            </p:cNvPr>
            <p:cNvSpPr/>
            <p:nvPr/>
          </p:nvSpPr>
          <p:spPr>
            <a:xfrm>
              <a:off x="6534185" y="3493993"/>
              <a:ext cx="263078" cy="520958"/>
            </a:xfrm>
            <a:prstGeom prst="rect">
              <a:avLst/>
            </a:prstGeom>
            <a:solidFill>
              <a:srgbClr val="759167"/>
            </a:solidFill>
            <a:ln>
              <a:solidFill>
                <a:srgbClr val="7591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Seta: para Baixo 52">
              <a:extLst>
                <a:ext uri="{FF2B5EF4-FFF2-40B4-BE49-F238E27FC236}">
                  <a16:creationId xmlns:a16="http://schemas.microsoft.com/office/drawing/2014/main" id="{E83709FE-4FD4-826F-1EDF-56D2A304A092}"/>
                </a:ext>
              </a:extLst>
            </p:cNvPr>
            <p:cNvSpPr/>
            <p:nvPr/>
          </p:nvSpPr>
          <p:spPr>
            <a:xfrm rot="10800000">
              <a:off x="6451565" y="3518895"/>
              <a:ext cx="273739" cy="493990"/>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57" name="CaixaDeTexto 56">
            <a:extLst>
              <a:ext uri="{FF2B5EF4-FFF2-40B4-BE49-F238E27FC236}">
                <a16:creationId xmlns:a16="http://schemas.microsoft.com/office/drawing/2014/main" id="{F12B8DCF-C812-6B05-25D8-65DA616FC545}"/>
              </a:ext>
            </a:extLst>
          </p:cNvPr>
          <p:cNvSpPr txBox="1"/>
          <p:nvPr/>
        </p:nvSpPr>
        <p:spPr>
          <a:xfrm>
            <a:off x="3824211" y="4665676"/>
            <a:ext cx="1043965" cy="400110"/>
          </a:xfrm>
          <a:prstGeom prst="rect">
            <a:avLst/>
          </a:prstGeom>
          <a:noFill/>
        </p:spPr>
        <p:txBody>
          <a:bodyPr wrap="square" rtlCol="0">
            <a:spAutoFit/>
          </a:bodyPr>
          <a:lstStyle/>
          <a:p>
            <a:pPr algn="r"/>
            <a:r>
              <a:rPr lang="pt-BR" sz="1000" dirty="0">
                <a:latin typeface="Times New Roman" panose="02020603050405020304" pitchFamily="18" charset="0"/>
                <a:cs typeface="Times New Roman" panose="02020603050405020304" pitchFamily="18" charset="0"/>
              </a:rPr>
              <a:t>Bomba Biológica</a:t>
            </a:r>
          </a:p>
        </p:txBody>
      </p:sp>
    </p:spTree>
    <p:extLst>
      <p:ext uri="{BB962C8B-B14F-4D97-AF65-F5344CB8AC3E}">
        <p14:creationId xmlns:p14="http://schemas.microsoft.com/office/powerpoint/2010/main" val="113241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grpSp>
        <p:nvGrpSpPr>
          <p:cNvPr id="55" name="Agrupar 54">
            <a:extLst>
              <a:ext uri="{FF2B5EF4-FFF2-40B4-BE49-F238E27FC236}">
                <a16:creationId xmlns:a16="http://schemas.microsoft.com/office/drawing/2014/main" id="{7D0BCB2F-1CA4-0C55-ED04-9D87A4A3DDA3}"/>
              </a:ext>
            </a:extLst>
          </p:cNvPr>
          <p:cNvGrpSpPr/>
          <p:nvPr/>
        </p:nvGrpSpPr>
        <p:grpSpPr>
          <a:xfrm>
            <a:off x="3824211" y="132800"/>
            <a:ext cx="8903452" cy="6140384"/>
            <a:chOff x="3824211" y="132800"/>
            <a:chExt cx="8903452" cy="6140384"/>
          </a:xfrm>
        </p:grpSpPr>
        <p:grpSp>
          <p:nvGrpSpPr>
            <p:cNvPr id="37" name="Agrupar 36">
              <a:extLst>
                <a:ext uri="{FF2B5EF4-FFF2-40B4-BE49-F238E27FC236}">
                  <a16:creationId xmlns:a16="http://schemas.microsoft.com/office/drawing/2014/main" id="{16484D97-E733-1CA9-1E56-49DA46364950}"/>
                </a:ext>
              </a:extLst>
            </p:cNvPr>
            <p:cNvGrpSpPr/>
            <p:nvPr/>
          </p:nvGrpSpPr>
          <p:grpSpPr>
            <a:xfrm>
              <a:off x="3824211" y="132800"/>
              <a:ext cx="8903452" cy="6140384"/>
              <a:chOff x="3824211" y="132800"/>
              <a:chExt cx="8903452" cy="6140384"/>
            </a:xfrm>
          </p:grpSpPr>
          <p:grpSp>
            <p:nvGrpSpPr>
              <p:cNvPr id="32" name="Agrupar 31">
                <a:extLst>
                  <a:ext uri="{FF2B5EF4-FFF2-40B4-BE49-F238E27FC236}">
                    <a16:creationId xmlns:a16="http://schemas.microsoft.com/office/drawing/2014/main" id="{02FFD543-1881-BDC6-B2B7-10EEB28D71AA}"/>
                  </a:ext>
                </a:extLst>
              </p:cNvPr>
              <p:cNvGrpSpPr/>
              <p:nvPr/>
            </p:nvGrpSpPr>
            <p:grpSpPr>
              <a:xfrm>
                <a:off x="3824211" y="132800"/>
                <a:ext cx="8271642" cy="6140384"/>
                <a:chOff x="4035972" y="382816"/>
                <a:chExt cx="7910335" cy="5841651"/>
              </a:xfrm>
            </p:grpSpPr>
            <p:grpSp>
              <p:nvGrpSpPr>
                <p:cNvPr id="30" name="Agrupar 29">
                  <a:extLst>
                    <a:ext uri="{FF2B5EF4-FFF2-40B4-BE49-F238E27FC236}">
                      <a16:creationId xmlns:a16="http://schemas.microsoft.com/office/drawing/2014/main" id="{4682BCC8-B8FF-6149-B1DC-B95C3946D9C0}"/>
                    </a:ext>
                  </a:extLst>
                </p:cNvPr>
                <p:cNvGrpSpPr/>
                <p:nvPr/>
              </p:nvGrpSpPr>
              <p:grpSpPr>
                <a:xfrm>
                  <a:off x="4035972" y="382816"/>
                  <a:ext cx="7910335" cy="5841651"/>
                  <a:chOff x="3681270" y="353970"/>
                  <a:chExt cx="8265037" cy="5870497"/>
                </a:xfrm>
              </p:grpSpPr>
              <p:pic>
                <p:nvPicPr>
                  <p:cNvPr id="5" name="Imagem 4">
                    <a:extLst>
                      <a:ext uri="{FF2B5EF4-FFF2-40B4-BE49-F238E27FC236}">
                        <a16:creationId xmlns:a16="http://schemas.microsoft.com/office/drawing/2014/main" id="{625DCEDF-5311-04D3-EE8C-FB18798DC56A}"/>
                      </a:ext>
                    </a:extLst>
                  </p:cNvPr>
                  <p:cNvPicPr>
                    <a:picLocks noChangeAspect="1"/>
                  </p:cNvPicPr>
                  <p:nvPr/>
                </p:nvPicPr>
                <p:blipFill>
                  <a:blip r:embed="rId3"/>
                  <a:stretch>
                    <a:fillRect/>
                  </a:stretch>
                </p:blipFill>
                <p:spPr>
                  <a:xfrm>
                    <a:off x="3806621" y="353970"/>
                    <a:ext cx="8139686" cy="5870497"/>
                  </a:xfrm>
                  <a:prstGeom prst="rect">
                    <a:avLst/>
                  </a:prstGeom>
                </p:spPr>
              </p:pic>
              <p:cxnSp>
                <p:nvCxnSpPr>
                  <p:cNvPr id="10" name="Conector de Seta Reta 9">
                    <a:extLst>
                      <a:ext uri="{FF2B5EF4-FFF2-40B4-BE49-F238E27FC236}">
                        <a16:creationId xmlns:a16="http://schemas.microsoft.com/office/drawing/2014/main" id="{A71F4A78-9487-2F98-9F56-CDC1889C7F9E}"/>
                      </a:ext>
                    </a:extLst>
                  </p:cNvPr>
                  <p:cNvCxnSpPr/>
                  <p:nvPr/>
                </p:nvCxnSpPr>
                <p:spPr>
                  <a:xfrm flipV="1">
                    <a:off x="8797159" y="1818290"/>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1" name="Conector de Seta Reta 10">
                    <a:extLst>
                      <a:ext uri="{FF2B5EF4-FFF2-40B4-BE49-F238E27FC236}">
                        <a16:creationId xmlns:a16="http://schemas.microsoft.com/office/drawing/2014/main" id="{0F605E94-1B75-2572-C7BC-EDCB86223D42}"/>
                      </a:ext>
                    </a:extLst>
                  </p:cNvPr>
                  <p:cNvCxnSpPr/>
                  <p:nvPr/>
                </p:nvCxnSpPr>
                <p:spPr>
                  <a:xfrm flipV="1">
                    <a:off x="10431518" y="19654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2" name="Conector de Seta Reta 11">
                    <a:extLst>
                      <a:ext uri="{FF2B5EF4-FFF2-40B4-BE49-F238E27FC236}">
                        <a16:creationId xmlns:a16="http://schemas.microsoft.com/office/drawing/2014/main" id="{5E3BC750-3400-284B-CC0E-F7E6D6F53FF0}"/>
                      </a:ext>
                    </a:extLst>
                  </p:cNvPr>
                  <p:cNvCxnSpPr/>
                  <p:nvPr/>
                </p:nvCxnSpPr>
                <p:spPr>
                  <a:xfrm flipV="1">
                    <a:off x="11430000" y="30322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3" name="Conector de Seta Reta 12">
                    <a:extLst>
                      <a:ext uri="{FF2B5EF4-FFF2-40B4-BE49-F238E27FC236}">
                        <a16:creationId xmlns:a16="http://schemas.microsoft.com/office/drawing/2014/main" id="{BDCCF479-5F9B-F563-7A01-CBF58B4934F4}"/>
                      </a:ext>
                    </a:extLst>
                  </p:cNvPr>
                  <p:cNvCxnSpPr/>
                  <p:nvPr/>
                </p:nvCxnSpPr>
                <p:spPr>
                  <a:xfrm flipV="1">
                    <a:off x="8797159" y="4414345"/>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4" name="Conector de Seta Reta 13">
                    <a:extLst>
                      <a:ext uri="{FF2B5EF4-FFF2-40B4-BE49-F238E27FC236}">
                        <a16:creationId xmlns:a16="http://schemas.microsoft.com/office/drawing/2014/main" id="{E600E47C-70C4-9218-EE1D-6272535CED63}"/>
                      </a:ext>
                    </a:extLst>
                  </p:cNvPr>
                  <p:cNvCxnSpPr>
                    <a:cxnSpLocks/>
                  </p:cNvCxnSpPr>
                  <p:nvPr/>
                </p:nvCxnSpPr>
                <p:spPr>
                  <a:xfrm flipV="1">
                    <a:off x="4724401" y="47086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sp>
                <p:nvSpPr>
                  <p:cNvPr id="17" name="CaixaDeTexto 16">
                    <a:extLst>
                      <a:ext uri="{FF2B5EF4-FFF2-40B4-BE49-F238E27FC236}">
                        <a16:creationId xmlns:a16="http://schemas.microsoft.com/office/drawing/2014/main" id="{8762760B-21D0-BA38-8AE8-9BAE720F7585}"/>
                      </a:ext>
                    </a:extLst>
                  </p:cNvPr>
                  <p:cNvSpPr txBox="1"/>
                  <p:nvPr/>
                </p:nvSpPr>
                <p:spPr>
                  <a:xfrm>
                    <a:off x="8065299" y="3502631"/>
                    <a:ext cx="1709330" cy="400110"/>
                  </a:xfrm>
                  <a:prstGeom prst="rect">
                    <a:avLst/>
                  </a:prstGeom>
                  <a:noFill/>
                </p:spPr>
                <p:txBody>
                  <a:bodyPr wrap="square" rtlCol="0">
                    <a:spAutoFit/>
                  </a:bodyPr>
                  <a:lstStyle/>
                  <a:p>
                    <a:pPr algn="ctr"/>
                    <a:r>
                      <a:rPr lang="pt-BR" sz="1000" b="1" dirty="0"/>
                      <a:t>CARBONO  SEQUESTRADO NA BIOMASSA LENHOSA</a:t>
                    </a:r>
                  </a:p>
                </p:txBody>
              </p:sp>
              <p:sp>
                <p:nvSpPr>
                  <p:cNvPr id="20" name="Seta: Dobrada 19">
                    <a:extLst>
                      <a:ext uri="{FF2B5EF4-FFF2-40B4-BE49-F238E27FC236}">
                        <a16:creationId xmlns:a16="http://schemas.microsoft.com/office/drawing/2014/main" id="{2E914E92-7647-A7E2-E28F-184948F23C01}"/>
                      </a:ext>
                    </a:extLst>
                  </p:cNvPr>
                  <p:cNvSpPr/>
                  <p:nvPr/>
                </p:nvSpPr>
                <p:spPr>
                  <a:xfrm rot="2647465" flipV="1">
                    <a:off x="9944760" y="3864492"/>
                    <a:ext cx="300323" cy="250556"/>
                  </a:xfrm>
                  <a:prstGeom prst="ben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Seta: Dobrada 20">
                    <a:extLst>
                      <a:ext uri="{FF2B5EF4-FFF2-40B4-BE49-F238E27FC236}">
                        <a16:creationId xmlns:a16="http://schemas.microsoft.com/office/drawing/2014/main" id="{B5B8FBBB-4255-F509-D794-035BAE76E839}"/>
                      </a:ext>
                    </a:extLst>
                  </p:cNvPr>
                  <p:cNvSpPr/>
                  <p:nvPr/>
                </p:nvSpPr>
                <p:spPr>
                  <a:xfrm rot="8621162">
                    <a:off x="8992248" y="3073232"/>
                    <a:ext cx="294291" cy="279349"/>
                  </a:xfrm>
                  <a:prstGeom prst="bentArrow">
                    <a:avLst>
                      <a:gd name="adj1" fmla="val 25000"/>
                      <a:gd name="adj2" fmla="val 25000"/>
                      <a:gd name="adj3" fmla="val 25000"/>
                      <a:gd name="adj4" fmla="val 5605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Seta: para Baixo 22">
                    <a:extLst>
                      <a:ext uri="{FF2B5EF4-FFF2-40B4-BE49-F238E27FC236}">
                        <a16:creationId xmlns:a16="http://schemas.microsoft.com/office/drawing/2014/main" id="{1753F3E6-A1CB-77F7-125C-80E7ABBC90FB}"/>
                      </a:ext>
                    </a:extLst>
                  </p:cNvPr>
                  <p:cNvSpPr/>
                  <p:nvPr/>
                </p:nvSpPr>
                <p:spPr>
                  <a:xfrm>
                    <a:off x="9542381" y="464204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Baixo 23">
                    <a:extLst>
                      <a:ext uri="{FF2B5EF4-FFF2-40B4-BE49-F238E27FC236}">
                        <a16:creationId xmlns:a16="http://schemas.microsoft.com/office/drawing/2014/main" id="{7AE7D105-99D2-7104-BF91-4B5717AD6416}"/>
                      </a:ext>
                    </a:extLst>
                  </p:cNvPr>
                  <p:cNvSpPr/>
                  <p:nvPr/>
                </p:nvSpPr>
                <p:spPr>
                  <a:xfrm>
                    <a:off x="10094921" y="3089797"/>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Baixo 24">
                    <a:extLst>
                      <a:ext uri="{FF2B5EF4-FFF2-40B4-BE49-F238E27FC236}">
                        <a16:creationId xmlns:a16="http://schemas.microsoft.com/office/drawing/2014/main" id="{EC9CE725-F8BE-2E0C-CEC6-78F708753383}"/>
                      </a:ext>
                    </a:extLst>
                  </p:cNvPr>
                  <p:cNvSpPr/>
                  <p:nvPr/>
                </p:nvSpPr>
                <p:spPr>
                  <a:xfrm>
                    <a:off x="10633953" y="434560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a:extLst>
                      <a:ext uri="{FF2B5EF4-FFF2-40B4-BE49-F238E27FC236}">
                        <a16:creationId xmlns:a16="http://schemas.microsoft.com/office/drawing/2014/main" id="{C54245AD-93F0-749F-E052-601542C469AB}"/>
                      </a:ext>
                    </a:extLst>
                  </p:cNvPr>
                  <p:cNvSpPr txBox="1"/>
                  <p:nvPr/>
                </p:nvSpPr>
                <p:spPr>
                  <a:xfrm>
                    <a:off x="3681270" y="4687613"/>
                    <a:ext cx="1043131" cy="382524"/>
                  </a:xfrm>
                  <a:prstGeom prst="rect">
                    <a:avLst/>
                  </a:prstGeom>
                  <a:noFill/>
                </p:spPr>
                <p:txBody>
                  <a:bodyPr wrap="square" rtlCol="0">
                    <a:spAutoFit/>
                  </a:bodyPr>
                  <a:lstStyle/>
                  <a:p>
                    <a:pPr algn="r"/>
                    <a:r>
                      <a:rPr lang="pt-BR" sz="1000" dirty="0">
                        <a:latin typeface="Times New Roman" panose="02020603050405020304" pitchFamily="18" charset="0"/>
                        <a:cs typeface="Times New Roman" panose="02020603050405020304" pitchFamily="18" charset="0"/>
                      </a:rPr>
                      <a:t>Bomba Biológica</a:t>
                    </a:r>
                  </a:p>
                </p:txBody>
              </p:sp>
            </p:grpSp>
            <p:sp>
              <p:nvSpPr>
                <p:cNvPr id="7" name="CaixaDeTexto 6">
                  <a:extLst>
                    <a:ext uri="{FF2B5EF4-FFF2-40B4-BE49-F238E27FC236}">
                      <a16:creationId xmlns:a16="http://schemas.microsoft.com/office/drawing/2014/main" id="{00C00FAD-7008-B634-653B-7C488BB5A768}"/>
                    </a:ext>
                  </a:extLst>
                </p:cNvPr>
                <p:cNvSpPr txBox="1"/>
                <p:nvPr/>
              </p:nvSpPr>
              <p:spPr>
                <a:xfrm>
                  <a:off x="9146409" y="5949481"/>
                  <a:ext cx="2799898" cy="246221"/>
                </a:xfrm>
                <a:prstGeom prst="rect">
                  <a:avLst/>
                </a:prstGeom>
                <a:noFill/>
              </p:spPr>
              <p:txBody>
                <a:bodyPr wrap="square">
                  <a:spAutoFit/>
                </a:bodyPr>
                <a:lstStyle/>
                <a:p>
                  <a:pPr algn="r"/>
                  <a:r>
                    <a:rPr lang="pt-BR" sz="1000" dirty="0">
                      <a:latin typeface="Times New Roman" panose="02020603050405020304" pitchFamily="18" charset="0"/>
                      <a:cs typeface="Times New Roman" panose="02020603050405020304" pitchFamily="18" charset="0"/>
                    </a:rPr>
                    <a:t>Fonte: Adaptado de SERRANO (2019)</a:t>
                  </a:r>
                </a:p>
              </p:txBody>
            </p:sp>
          </p:grpSp>
          <p:sp>
            <p:nvSpPr>
              <p:cNvPr id="16" name="CaixaDeTexto 15">
                <a:extLst>
                  <a:ext uri="{FF2B5EF4-FFF2-40B4-BE49-F238E27FC236}">
                    <a16:creationId xmlns:a16="http://schemas.microsoft.com/office/drawing/2014/main" id="{E299623C-8CCD-65FA-CFC2-28AE54B15AEA}"/>
                  </a:ext>
                </a:extLst>
              </p:cNvPr>
              <p:cNvSpPr txBox="1"/>
              <p:nvPr/>
            </p:nvSpPr>
            <p:spPr>
              <a:xfrm>
                <a:off x="8975472" y="4872370"/>
                <a:ext cx="3752191" cy="246221"/>
              </a:xfrm>
              <a:prstGeom prst="rect">
                <a:avLst/>
              </a:prstGeom>
              <a:noFill/>
            </p:spPr>
            <p:txBody>
              <a:bodyPr wrap="square" rtlCol="0">
                <a:spAutoFit/>
              </a:bodyPr>
              <a:lstStyle/>
              <a:p>
                <a:pPr algn="ctr"/>
                <a:r>
                  <a:rPr lang="pt-BR" sz="1000" b="1" dirty="0"/>
                  <a:t>CARBONO  SEQUESTRADO PELO SOLO</a:t>
                </a:r>
              </a:p>
            </p:txBody>
          </p:sp>
        </p:grpSp>
        <p:sp>
          <p:nvSpPr>
            <p:cNvPr id="49" name="Retângulo 48">
              <a:extLst>
                <a:ext uri="{FF2B5EF4-FFF2-40B4-BE49-F238E27FC236}">
                  <a16:creationId xmlns:a16="http://schemas.microsoft.com/office/drawing/2014/main" id="{CE3A1515-61B4-3DEA-4BE8-4BD45027F84B}"/>
                </a:ext>
              </a:extLst>
            </p:cNvPr>
            <p:cNvSpPr/>
            <p:nvPr/>
          </p:nvSpPr>
          <p:spPr>
            <a:xfrm rot="16200000">
              <a:off x="7507347" y="1539786"/>
              <a:ext cx="371746" cy="4931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E564F8B8-2E1A-F7CA-ED3E-2DBEF2CD7EB2}"/>
                </a:ext>
              </a:extLst>
            </p:cNvPr>
            <p:cNvSpPr/>
            <p:nvPr/>
          </p:nvSpPr>
          <p:spPr>
            <a:xfrm rot="16200000">
              <a:off x="7607828" y="1859715"/>
              <a:ext cx="260126" cy="340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Seta: para Baixo 50">
              <a:extLst>
                <a:ext uri="{FF2B5EF4-FFF2-40B4-BE49-F238E27FC236}">
                  <a16:creationId xmlns:a16="http://schemas.microsoft.com/office/drawing/2014/main" id="{6186AD01-4B20-E831-55E8-AB9ED5E62924}"/>
                </a:ext>
              </a:extLst>
            </p:cNvPr>
            <p:cNvSpPr/>
            <p:nvPr/>
          </p:nvSpPr>
          <p:spPr>
            <a:xfrm rot="10800000">
              <a:off x="7567491" y="1664440"/>
              <a:ext cx="254422" cy="49573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A1A2A6A5-C231-2E4A-C291-7B592EC2CF8C}"/>
                </a:ext>
              </a:extLst>
            </p:cNvPr>
            <p:cNvSpPr/>
            <p:nvPr/>
          </p:nvSpPr>
          <p:spPr>
            <a:xfrm>
              <a:off x="5368641" y="1706770"/>
              <a:ext cx="345119" cy="646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Seta: para Baixo 37">
              <a:extLst>
                <a:ext uri="{FF2B5EF4-FFF2-40B4-BE49-F238E27FC236}">
                  <a16:creationId xmlns:a16="http://schemas.microsoft.com/office/drawing/2014/main" id="{38E0FEA7-E26D-D307-4C47-30E09A4C6435}"/>
                </a:ext>
              </a:extLst>
            </p:cNvPr>
            <p:cNvSpPr/>
            <p:nvPr/>
          </p:nvSpPr>
          <p:spPr>
            <a:xfrm rot="10800000">
              <a:off x="5395282" y="1748810"/>
              <a:ext cx="264322" cy="53278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79C0D8E7-76D5-8494-53FF-1CCACE6854DF}"/>
                </a:ext>
              </a:extLst>
            </p:cNvPr>
            <p:cNvSpPr/>
            <p:nvPr/>
          </p:nvSpPr>
          <p:spPr>
            <a:xfrm>
              <a:off x="6534185" y="3493993"/>
              <a:ext cx="263078" cy="520958"/>
            </a:xfrm>
            <a:prstGeom prst="rect">
              <a:avLst/>
            </a:prstGeom>
            <a:solidFill>
              <a:srgbClr val="759167"/>
            </a:solidFill>
            <a:ln>
              <a:solidFill>
                <a:srgbClr val="7591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Seta: para Baixo 52">
              <a:extLst>
                <a:ext uri="{FF2B5EF4-FFF2-40B4-BE49-F238E27FC236}">
                  <a16:creationId xmlns:a16="http://schemas.microsoft.com/office/drawing/2014/main" id="{E83709FE-4FD4-826F-1EDF-56D2A304A092}"/>
                </a:ext>
              </a:extLst>
            </p:cNvPr>
            <p:cNvSpPr/>
            <p:nvPr/>
          </p:nvSpPr>
          <p:spPr>
            <a:xfrm rot="10800000">
              <a:off x="6451565" y="3518895"/>
              <a:ext cx="273739" cy="493990"/>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 name="CaixaDeTexto 2">
            <a:extLst>
              <a:ext uri="{FF2B5EF4-FFF2-40B4-BE49-F238E27FC236}">
                <a16:creationId xmlns:a16="http://schemas.microsoft.com/office/drawing/2014/main" id="{644618E9-CD5E-9E95-60CF-64F7688241CA}"/>
              </a:ext>
            </a:extLst>
          </p:cNvPr>
          <p:cNvSpPr txBox="1"/>
          <p:nvPr/>
        </p:nvSpPr>
        <p:spPr>
          <a:xfrm>
            <a:off x="207619" y="967070"/>
            <a:ext cx="3501734" cy="5539978"/>
          </a:xfrm>
          <a:prstGeom prst="rect">
            <a:avLst/>
          </a:prstGeom>
          <a:noFill/>
        </p:spPr>
        <p:txBody>
          <a:bodyPr wrap="square">
            <a:spAutoFit/>
          </a:bodyPr>
          <a:lstStyle/>
          <a:p>
            <a:pPr marL="285750" indent="-285750">
              <a:buFont typeface="Wingdings" panose="05000000000000000000" pitchFamily="2" charset="2"/>
              <a:buChar char="§"/>
            </a:pPr>
            <a:r>
              <a:rPr lang="pt-BR" sz="1600" dirty="0">
                <a:latin typeface="Century Gothic" panose="020B0502020202020204" pitchFamily="34" charset="0"/>
              </a:rPr>
              <a:t>Os oceanos já desempenham um papel fundamental na captura e reciclagem do CO</a:t>
            </a:r>
            <a:r>
              <a:rPr lang="pt-BR" sz="1600" baseline="-25000" dirty="0">
                <a:latin typeface="Century Gothic" panose="020B0502020202020204" pitchFamily="34" charset="0"/>
              </a:rPr>
              <a:t>2</a:t>
            </a:r>
            <a:r>
              <a:rPr lang="pt-BR" sz="1600" dirty="0">
                <a:latin typeface="Century Gothic" panose="020B0502020202020204" pitchFamily="34" charset="0"/>
              </a:rPr>
              <a:t> </a:t>
            </a:r>
            <a:r>
              <a:rPr lang="pt-BR" sz="1600" dirty="0" err="1">
                <a:latin typeface="Century Gothic" panose="020B0502020202020204" pitchFamily="34" charset="0"/>
              </a:rPr>
              <a:t>atm</a:t>
            </a:r>
            <a:r>
              <a:rPr lang="pt-BR" sz="1600" dirty="0">
                <a:latin typeface="Century Gothic" panose="020B0502020202020204" pitchFamily="34" charset="0"/>
              </a:rPr>
              <a:t> em escala global (troca gasosa oceano-</a:t>
            </a:r>
            <a:r>
              <a:rPr lang="pt-BR" sz="1600" dirty="0" err="1">
                <a:latin typeface="Century Gothic" panose="020B0502020202020204" pitchFamily="34" charset="0"/>
              </a:rPr>
              <a:t>atm</a:t>
            </a:r>
            <a:r>
              <a:rPr lang="pt-BR" sz="1600" dirty="0">
                <a:latin typeface="Century Gothic" panose="020B0502020202020204" pitchFamily="34" charset="0"/>
              </a:rPr>
              <a:t>)</a:t>
            </a:r>
          </a:p>
          <a:p>
            <a:endParaRPr lang="pt-BR" sz="1600" dirty="0">
              <a:latin typeface="Century Gothic" panose="020B0502020202020204" pitchFamily="34" charset="0"/>
            </a:endParaRPr>
          </a:p>
          <a:p>
            <a:pPr marL="285750" indent="-285750">
              <a:buFont typeface="Wingdings" panose="05000000000000000000" pitchFamily="2" charset="2"/>
              <a:buChar char="§"/>
            </a:pPr>
            <a:r>
              <a:rPr lang="pt-BR" sz="1600" dirty="0">
                <a:latin typeface="Century Gothic" panose="020B0502020202020204" pitchFamily="34" charset="0"/>
              </a:rPr>
              <a:t>Absorvendo mais de 1/3 das emissões antrópicas de CO</a:t>
            </a:r>
            <a:r>
              <a:rPr lang="pt-BR" sz="1600" baseline="-25000" dirty="0">
                <a:latin typeface="Century Gothic" panose="020B0502020202020204" pitchFamily="34" charset="0"/>
              </a:rPr>
              <a:t>2</a:t>
            </a:r>
          </a:p>
          <a:p>
            <a:pPr marL="285750" indent="-285750">
              <a:buFont typeface="Wingdings" panose="05000000000000000000" pitchFamily="2" charset="2"/>
              <a:buChar char="§"/>
            </a:pPr>
            <a:endParaRPr lang="pt-BR" sz="1600" dirty="0">
              <a:latin typeface="Century Gothic" panose="020B0502020202020204" pitchFamily="34" charset="0"/>
            </a:endParaRPr>
          </a:p>
          <a:p>
            <a:pPr marL="285750" indent="-285750">
              <a:buFont typeface="Wingdings" panose="05000000000000000000" pitchFamily="2" charset="2"/>
              <a:buChar char="§"/>
            </a:pPr>
            <a:r>
              <a:rPr lang="pt-BR" sz="1600" dirty="0">
                <a:latin typeface="Century Gothic" panose="020B0502020202020204" pitchFamily="34" charset="0"/>
              </a:rPr>
              <a:t>Processos físico químicos e biológico naturais</a:t>
            </a:r>
          </a:p>
          <a:p>
            <a:endParaRPr lang="pt-BR" sz="1600" dirty="0">
              <a:latin typeface="Century Gothic" panose="020B0502020202020204" pitchFamily="34" charset="0"/>
            </a:endParaRPr>
          </a:p>
          <a:p>
            <a:pPr marL="285750" indent="-285750">
              <a:buFont typeface="Wingdings" panose="05000000000000000000" pitchFamily="2" charset="2"/>
              <a:buChar char="§"/>
            </a:pPr>
            <a:r>
              <a:rPr lang="pt-BR" sz="1600" dirty="0">
                <a:latin typeface="Century Gothic" panose="020B0502020202020204" pitchFamily="34" charset="0"/>
              </a:rPr>
              <a:t>Plânctons capturam o C do CO</a:t>
            </a:r>
            <a:r>
              <a:rPr lang="pt-BR" sz="1600" baseline="-25000" dirty="0">
                <a:latin typeface="Century Gothic" panose="020B0502020202020204" pitchFamily="34" charset="0"/>
              </a:rPr>
              <a:t>2</a:t>
            </a:r>
            <a:r>
              <a:rPr lang="pt-BR" sz="1600" dirty="0">
                <a:latin typeface="Century Gothic" panose="020B0502020202020204" pitchFamily="34" charset="0"/>
              </a:rPr>
              <a:t> em biomassa através da fotossíntese</a:t>
            </a:r>
          </a:p>
          <a:p>
            <a:endParaRPr lang="pt-BR" sz="1600" dirty="0">
              <a:latin typeface="Century Gothic" panose="020B0502020202020204" pitchFamily="34" charset="0"/>
            </a:endParaRPr>
          </a:p>
          <a:p>
            <a:r>
              <a:rPr lang="pt-BR" sz="1400" dirty="0">
                <a:latin typeface="Century Gothic" panose="020B0502020202020204" pitchFamily="34" charset="0"/>
              </a:rPr>
              <a:t>Parte é reciclado e volta a </a:t>
            </a:r>
            <a:r>
              <a:rPr lang="pt-BR" sz="1400" dirty="0" err="1">
                <a:latin typeface="Century Gothic" panose="020B0502020202020204" pitchFamily="34" charset="0"/>
              </a:rPr>
              <a:t>atm</a:t>
            </a:r>
            <a:r>
              <a:rPr lang="pt-BR" sz="1400" dirty="0">
                <a:latin typeface="Century Gothic" panose="020B0502020202020204" pitchFamily="34" charset="0"/>
              </a:rPr>
              <a:t> (bomba biológica)</a:t>
            </a:r>
          </a:p>
          <a:p>
            <a:endParaRPr lang="pt-BR" sz="1400" dirty="0">
              <a:latin typeface="Century Gothic" panose="020B0502020202020204" pitchFamily="34" charset="0"/>
            </a:endParaRPr>
          </a:p>
          <a:p>
            <a:r>
              <a:rPr lang="pt-BR" sz="1400" dirty="0">
                <a:latin typeface="Century Gothic" panose="020B0502020202020204" pitchFamily="34" charset="0"/>
              </a:rPr>
              <a:t>Grande parte absorvido e se deposita no sedimento do fundo do mar por longos períodos (séculos a milênios)  = sumidouros naturais de CO</a:t>
            </a:r>
            <a:r>
              <a:rPr lang="pt-BR" sz="1400" baseline="-25000" dirty="0">
                <a:latin typeface="Century Gothic" panose="020B0502020202020204" pitchFamily="34" charset="0"/>
              </a:rPr>
              <a:t>2</a:t>
            </a:r>
            <a:endParaRPr lang="pt-BR" sz="1400" dirty="0">
              <a:latin typeface="Century Gothic" panose="020B0502020202020204" pitchFamily="34" charset="0"/>
            </a:endParaRPr>
          </a:p>
        </p:txBody>
      </p:sp>
      <p:sp>
        <p:nvSpPr>
          <p:cNvPr id="6" name="Elipse 5">
            <a:extLst>
              <a:ext uri="{FF2B5EF4-FFF2-40B4-BE49-F238E27FC236}">
                <a16:creationId xmlns:a16="http://schemas.microsoft.com/office/drawing/2014/main" id="{F463D088-CFA3-FC5C-4FAE-BDB729AD5F3D}"/>
              </a:ext>
            </a:extLst>
          </p:cNvPr>
          <p:cNvSpPr/>
          <p:nvPr/>
        </p:nvSpPr>
        <p:spPr>
          <a:xfrm>
            <a:off x="3824211" y="4307940"/>
            <a:ext cx="2709972" cy="18912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800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grpSp>
        <p:nvGrpSpPr>
          <p:cNvPr id="55" name="Agrupar 54">
            <a:extLst>
              <a:ext uri="{FF2B5EF4-FFF2-40B4-BE49-F238E27FC236}">
                <a16:creationId xmlns:a16="http://schemas.microsoft.com/office/drawing/2014/main" id="{7D0BCB2F-1CA4-0C55-ED04-9D87A4A3DDA3}"/>
              </a:ext>
            </a:extLst>
          </p:cNvPr>
          <p:cNvGrpSpPr/>
          <p:nvPr/>
        </p:nvGrpSpPr>
        <p:grpSpPr>
          <a:xfrm>
            <a:off x="3949663" y="132800"/>
            <a:ext cx="8778000" cy="6140384"/>
            <a:chOff x="3949663" y="132800"/>
            <a:chExt cx="8778000" cy="6140384"/>
          </a:xfrm>
        </p:grpSpPr>
        <p:grpSp>
          <p:nvGrpSpPr>
            <p:cNvPr id="37" name="Agrupar 36">
              <a:extLst>
                <a:ext uri="{FF2B5EF4-FFF2-40B4-BE49-F238E27FC236}">
                  <a16:creationId xmlns:a16="http://schemas.microsoft.com/office/drawing/2014/main" id="{16484D97-E733-1CA9-1E56-49DA46364950}"/>
                </a:ext>
              </a:extLst>
            </p:cNvPr>
            <p:cNvGrpSpPr/>
            <p:nvPr/>
          </p:nvGrpSpPr>
          <p:grpSpPr>
            <a:xfrm>
              <a:off x="3949663" y="132800"/>
              <a:ext cx="8778000" cy="6140384"/>
              <a:chOff x="3949663" y="132800"/>
              <a:chExt cx="8778000" cy="6140384"/>
            </a:xfrm>
          </p:grpSpPr>
          <p:grpSp>
            <p:nvGrpSpPr>
              <p:cNvPr id="32" name="Agrupar 31">
                <a:extLst>
                  <a:ext uri="{FF2B5EF4-FFF2-40B4-BE49-F238E27FC236}">
                    <a16:creationId xmlns:a16="http://schemas.microsoft.com/office/drawing/2014/main" id="{02FFD543-1881-BDC6-B2B7-10EEB28D71AA}"/>
                  </a:ext>
                </a:extLst>
              </p:cNvPr>
              <p:cNvGrpSpPr/>
              <p:nvPr/>
            </p:nvGrpSpPr>
            <p:grpSpPr>
              <a:xfrm>
                <a:off x="3949663" y="132800"/>
                <a:ext cx="8146191" cy="6140384"/>
                <a:chOff x="4155944" y="382816"/>
                <a:chExt cx="7790364" cy="5841651"/>
              </a:xfrm>
            </p:grpSpPr>
            <p:grpSp>
              <p:nvGrpSpPr>
                <p:cNvPr id="30" name="Agrupar 29">
                  <a:extLst>
                    <a:ext uri="{FF2B5EF4-FFF2-40B4-BE49-F238E27FC236}">
                      <a16:creationId xmlns:a16="http://schemas.microsoft.com/office/drawing/2014/main" id="{4682BCC8-B8FF-6149-B1DC-B95C3946D9C0}"/>
                    </a:ext>
                  </a:extLst>
                </p:cNvPr>
                <p:cNvGrpSpPr/>
                <p:nvPr/>
              </p:nvGrpSpPr>
              <p:grpSpPr>
                <a:xfrm>
                  <a:off x="4155944" y="382816"/>
                  <a:ext cx="7790364" cy="5841651"/>
                  <a:chOff x="3806621" y="353970"/>
                  <a:chExt cx="8139686" cy="5870497"/>
                </a:xfrm>
              </p:grpSpPr>
              <p:pic>
                <p:nvPicPr>
                  <p:cNvPr id="5" name="Imagem 4">
                    <a:extLst>
                      <a:ext uri="{FF2B5EF4-FFF2-40B4-BE49-F238E27FC236}">
                        <a16:creationId xmlns:a16="http://schemas.microsoft.com/office/drawing/2014/main" id="{625DCEDF-5311-04D3-EE8C-FB18798DC56A}"/>
                      </a:ext>
                    </a:extLst>
                  </p:cNvPr>
                  <p:cNvPicPr>
                    <a:picLocks noChangeAspect="1"/>
                  </p:cNvPicPr>
                  <p:nvPr/>
                </p:nvPicPr>
                <p:blipFill>
                  <a:blip r:embed="rId3"/>
                  <a:stretch>
                    <a:fillRect/>
                  </a:stretch>
                </p:blipFill>
                <p:spPr>
                  <a:xfrm>
                    <a:off x="3806621" y="353970"/>
                    <a:ext cx="8139686" cy="5870497"/>
                  </a:xfrm>
                  <a:prstGeom prst="rect">
                    <a:avLst/>
                  </a:prstGeom>
                </p:spPr>
              </p:pic>
              <p:cxnSp>
                <p:nvCxnSpPr>
                  <p:cNvPr id="10" name="Conector de Seta Reta 9">
                    <a:extLst>
                      <a:ext uri="{FF2B5EF4-FFF2-40B4-BE49-F238E27FC236}">
                        <a16:creationId xmlns:a16="http://schemas.microsoft.com/office/drawing/2014/main" id="{A71F4A78-9487-2F98-9F56-CDC1889C7F9E}"/>
                      </a:ext>
                    </a:extLst>
                  </p:cNvPr>
                  <p:cNvCxnSpPr/>
                  <p:nvPr/>
                </p:nvCxnSpPr>
                <p:spPr>
                  <a:xfrm flipV="1">
                    <a:off x="8797159" y="1818290"/>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1" name="Conector de Seta Reta 10">
                    <a:extLst>
                      <a:ext uri="{FF2B5EF4-FFF2-40B4-BE49-F238E27FC236}">
                        <a16:creationId xmlns:a16="http://schemas.microsoft.com/office/drawing/2014/main" id="{0F605E94-1B75-2572-C7BC-EDCB86223D42}"/>
                      </a:ext>
                    </a:extLst>
                  </p:cNvPr>
                  <p:cNvCxnSpPr/>
                  <p:nvPr/>
                </p:nvCxnSpPr>
                <p:spPr>
                  <a:xfrm flipV="1">
                    <a:off x="10431518" y="19654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2" name="Conector de Seta Reta 11">
                    <a:extLst>
                      <a:ext uri="{FF2B5EF4-FFF2-40B4-BE49-F238E27FC236}">
                        <a16:creationId xmlns:a16="http://schemas.microsoft.com/office/drawing/2014/main" id="{5E3BC750-3400-284B-CC0E-F7E6D6F53FF0}"/>
                      </a:ext>
                    </a:extLst>
                  </p:cNvPr>
                  <p:cNvCxnSpPr/>
                  <p:nvPr/>
                </p:nvCxnSpPr>
                <p:spPr>
                  <a:xfrm flipV="1">
                    <a:off x="11430000" y="30322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3" name="Conector de Seta Reta 12">
                    <a:extLst>
                      <a:ext uri="{FF2B5EF4-FFF2-40B4-BE49-F238E27FC236}">
                        <a16:creationId xmlns:a16="http://schemas.microsoft.com/office/drawing/2014/main" id="{BDCCF479-5F9B-F563-7A01-CBF58B4934F4}"/>
                      </a:ext>
                    </a:extLst>
                  </p:cNvPr>
                  <p:cNvCxnSpPr/>
                  <p:nvPr/>
                </p:nvCxnSpPr>
                <p:spPr>
                  <a:xfrm flipV="1">
                    <a:off x="8797159" y="4414345"/>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4" name="Conector de Seta Reta 13">
                    <a:extLst>
                      <a:ext uri="{FF2B5EF4-FFF2-40B4-BE49-F238E27FC236}">
                        <a16:creationId xmlns:a16="http://schemas.microsoft.com/office/drawing/2014/main" id="{E600E47C-70C4-9218-EE1D-6272535CED63}"/>
                      </a:ext>
                    </a:extLst>
                  </p:cNvPr>
                  <p:cNvCxnSpPr>
                    <a:cxnSpLocks/>
                  </p:cNvCxnSpPr>
                  <p:nvPr/>
                </p:nvCxnSpPr>
                <p:spPr>
                  <a:xfrm flipV="1">
                    <a:off x="4724401" y="47086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sp>
                <p:nvSpPr>
                  <p:cNvPr id="17" name="CaixaDeTexto 16">
                    <a:extLst>
                      <a:ext uri="{FF2B5EF4-FFF2-40B4-BE49-F238E27FC236}">
                        <a16:creationId xmlns:a16="http://schemas.microsoft.com/office/drawing/2014/main" id="{8762760B-21D0-BA38-8AE8-9BAE720F7585}"/>
                      </a:ext>
                    </a:extLst>
                  </p:cNvPr>
                  <p:cNvSpPr txBox="1"/>
                  <p:nvPr/>
                </p:nvSpPr>
                <p:spPr>
                  <a:xfrm>
                    <a:off x="8065299" y="3502631"/>
                    <a:ext cx="1709330" cy="400110"/>
                  </a:xfrm>
                  <a:prstGeom prst="rect">
                    <a:avLst/>
                  </a:prstGeom>
                  <a:noFill/>
                </p:spPr>
                <p:txBody>
                  <a:bodyPr wrap="square" rtlCol="0">
                    <a:spAutoFit/>
                  </a:bodyPr>
                  <a:lstStyle/>
                  <a:p>
                    <a:pPr algn="ctr"/>
                    <a:r>
                      <a:rPr lang="pt-BR" sz="1000" b="1" dirty="0"/>
                      <a:t>CARBONO  SEQUESTRADO NA BIOMASSA LENHOSA</a:t>
                    </a:r>
                  </a:p>
                </p:txBody>
              </p:sp>
              <p:sp>
                <p:nvSpPr>
                  <p:cNvPr id="20" name="Seta: Dobrada 19">
                    <a:extLst>
                      <a:ext uri="{FF2B5EF4-FFF2-40B4-BE49-F238E27FC236}">
                        <a16:creationId xmlns:a16="http://schemas.microsoft.com/office/drawing/2014/main" id="{2E914E92-7647-A7E2-E28F-184948F23C01}"/>
                      </a:ext>
                    </a:extLst>
                  </p:cNvPr>
                  <p:cNvSpPr/>
                  <p:nvPr/>
                </p:nvSpPr>
                <p:spPr>
                  <a:xfrm rot="2647465" flipV="1">
                    <a:off x="9944760" y="3864492"/>
                    <a:ext cx="300323" cy="250556"/>
                  </a:xfrm>
                  <a:prstGeom prst="ben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Seta: Dobrada 20">
                    <a:extLst>
                      <a:ext uri="{FF2B5EF4-FFF2-40B4-BE49-F238E27FC236}">
                        <a16:creationId xmlns:a16="http://schemas.microsoft.com/office/drawing/2014/main" id="{B5B8FBBB-4255-F509-D794-035BAE76E839}"/>
                      </a:ext>
                    </a:extLst>
                  </p:cNvPr>
                  <p:cNvSpPr/>
                  <p:nvPr/>
                </p:nvSpPr>
                <p:spPr>
                  <a:xfrm rot="8621162">
                    <a:off x="8992248" y="3073232"/>
                    <a:ext cx="294291" cy="279349"/>
                  </a:xfrm>
                  <a:prstGeom prst="bentArrow">
                    <a:avLst>
                      <a:gd name="adj1" fmla="val 25000"/>
                      <a:gd name="adj2" fmla="val 25000"/>
                      <a:gd name="adj3" fmla="val 25000"/>
                      <a:gd name="adj4" fmla="val 5605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Seta: para Baixo 22">
                    <a:extLst>
                      <a:ext uri="{FF2B5EF4-FFF2-40B4-BE49-F238E27FC236}">
                        <a16:creationId xmlns:a16="http://schemas.microsoft.com/office/drawing/2014/main" id="{1753F3E6-A1CB-77F7-125C-80E7ABBC90FB}"/>
                      </a:ext>
                    </a:extLst>
                  </p:cNvPr>
                  <p:cNvSpPr/>
                  <p:nvPr/>
                </p:nvSpPr>
                <p:spPr>
                  <a:xfrm>
                    <a:off x="9542381" y="464204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Baixo 23">
                    <a:extLst>
                      <a:ext uri="{FF2B5EF4-FFF2-40B4-BE49-F238E27FC236}">
                        <a16:creationId xmlns:a16="http://schemas.microsoft.com/office/drawing/2014/main" id="{7AE7D105-99D2-7104-BF91-4B5717AD6416}"/>
                      </a:ext>
                    </a:extLst>
                  </p:cNvPr>
                  <p:cNvSpPr/>
                  <p:nvPr/>
                </p:nvSpPr>
                <p:spPr>
                  <a:xfrm>
                    <a:off x="10094921" y="3089797"/>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Baixo 24">
                    <a:extLst>
                      <a:ext uri="{FF2B5EF4-FFF2-40B4-BE49-F238E27FC236}">
                        <a16:creationId xmlns:a16="http://schemas.microsoft.com/office/drawing/2014/main" id="{EC9CE725-F8BE-2E0C-CEC6-78F708753383}"/>
                      </a:ext>
                    </a:extLst>
                  </p:cNvPr>
                  <p:cNvSpPr/>
                  <p:nvPr/>
                </p:nvSpPr>
                <p:spPr>
                  <a:xfrm>
                    <a:off x="10633953" y="434560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7" name="CaixaDeTexto 6">
                  <a:extLst>
                    <a:ext uri="{FF2B5EF4-FFF2-40B4-BE49-F238E27FC236}">
                      <a16:creationId xmlns:a16="http://schemas.microsoft.com/office/drawing/2014/main" id="{00C00FAD-7008-B634-653B-7C488BB5A768}"/>
                    </a:ext>
                  </a:extLst>
                </p:cNvPr>
                <p:cNvSpPr txBox="1"/>
                <p:nvPr/>
              </p:nvSpPr>
              <p:spPr>
                <a:xfrm>
                  <a:off x="9146409" y="5949481"/>
                  <a:ext cx="2799898" cy="246221"/>
                </a:xfrm>
                <a:prstGeom prst="rect">
                  <a:avLst/>
                </a:prstGeom>
                <a:noFill/>
              </p:spPr>
              <p:txBody>
                <a:bodyPr wrap="square">
                  <a:spAutoFit/>
                </a:bodyPr>
                <a:lstStyle/>
                <a:p>
                  <a:pPr algn="r"/>
                  <a:r>
                    <a:rPr lang="pt-BR" sz="1000" dirty="0">
                      <a:latin typeface="Times New Roman" panose="02020603050405020304" pitchFamily="18" charset="0"/>
                      <a:cs typeface="Times New Roman" panose="02020603050405020304" pitchFamily="18" charset="0"/>
                    </a:rPr>
                    <a:t>Fonte: Adaptado de SERRANO (2019)</a:t>
                  </a:r>
                </a:p>
              </p:txBody>
            </p:sp>
          </p:grpSp>
          <p:sp>
            <p:nvSpPr>
              <p:cNvPr id="16" name="CaixaDeTexto 15">
                <a:extLst>
                  <a:ext uri="{FF2B5EF4-FFF2-40B4-BE49-F238E27FC236}">
                    <a16:creationId xmlns:a16="http://schemas.microsoft.com/office/drawing/2014/main" id="{E299623C-8CCD-65FA-CFC2-28AE54B15AEA}"/>
                  </a:ext>
                </a:extLst>
              </p:cNvPr>
              <p:cNvSpPr txBox="1"/>
              <p:nvPr/>
            </p:nvSpPr>
            <p:spPr>
              <a:xfrm>
                <a:off x="8975472" y="4872370"/>
                <a:ext cx="3752191" cy="246221"/>
              </a:xfrm>
              <a:prstGeom prst="rect">
                <a:avLst/>
              </a:prstGeom>
              <a:noFill/>
            </p:spPr>
            <p:txBody>
              <a:bodyPr wrap="square" rtlCol="0">
                <a:spAutoFit/>
              </a:bodyPr>
              <a:lstStyle/>
              <a:p>
                <a:pPr algn="ctr"/>
                <a:r>
                  <a:rPr lang="pt-BR" sz="1000" b="1" dirty="0"/>
                  <a:t>CARBONO  SEQUESTRADO PELO SOLO</a:t>
                </a:r>
              </a:p>
            </p:txBody>
          </p:sp>
        </p:grpSp>
        <p:sp>
          <p:nvSpPr>
            <p:cNvPr id="49" name="Retângulo 48">
              <a:extLst>
                <a:ext uri="{FF2B5EF4-FFF2-40B4-BE49-F238E27FC236}">
                  <a16:creationId xmlns:a16="http://schemas.microsoft.com/office/drawing/2014/main" id="{CE3A1515-61B4-3DEA-4BE8-4BD45027F84B}"/>
                </a:ext>
              </a:extLst>
            </p:cNvPr>
            <p:cNvSpPr/>
            <p:nvPr/>
          </p:nvSpPr>
          <p:spPr>
            <a:xfrm rot="16200000">
              <a:off x="7507347" y="1539786"/>
              <a:ext cx="371746" cy="4931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E564F8B8-2E1A-F7CA-ED3E-2DBEF2CD7EB2}"/>
                </a:ext>
              </a:extLst>
            </p:cNvPr>
            <p:cNvSpPr/>
            <p:nvPr/>
          </p:nvSpPr>
          <p:spPr>
            <a:xfrm rot="16200000">
              <a:off x="7607828" y="1859715"/>
              <a:ext cx="260126" cy="340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Seta: para Baixo 50">
              <a:extLst>
                <a:ext uri="{FF2B5EF4-FFF2-40B4-BE49-F238E27FC236}">
                  <a16:creationId xmlns:a16="http://schemas.microsoft.com/office/drawing/2014/main" id="{6186AD01-4B20-E831-55E8-AB9ED5E62924}"/>
                </a:ext>
              </a:extLst>
            </p:cNvPr>
            <p:cNvSpPr/>
            <p:nvPr/>
          </p:nvSpPr>
          <p:spPr>
            <a:xfrm rot="10800000">
              <a:off x="7567491" y="1664440"/>
              <a:ext cx="254422" cy="49573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A1A2A6A5-C231-2E4A-C291-7B592EC2CF8C}"/>
                </a:ext>
              </a:extLst>
            </p:cNvPr>
            <p:cNvSpPr/>
            <p:nvPr/>
          </p:nvSpPr>
          <p:spPr>
            <a:xfrm>
              <a:off x="5368641" y="1706770"/>
              <a:ext cx="345119" cy="646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Seta: para Baixo 37">
              <a:extLst>
                <a:ext uri="{FF2B5EF4-FFF2-40B4-BE49-F238E27FC236}">
                  <a16:creationId xmlns:a16="http://schemas.microsoft.com/office/drawing/2014/main" id="{38E0FEA7-E26D-D307-4C47-30E09A4C6435}"/>
                </a:ext>
              </a:extLst>
            </p:cNvPr>
            <p:cNvSpPr/>
            <p:nvPr/>
          </p:nvSpPr>
          <p:spPr>
            <a:xfrm rot="10800000">
              <a:off x="5395282" y="1748810"/>
              <a:ext cx="264322" cy="53278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79C0D8E7-76D5-8494-53FF-1CCACE6854DF}"/>
                </a:ext>
              </a:extLst>
            </p:cNvPr>
            <p:cNvSpPr/>
            <p:nvPr/>
          </p:nvSpPr>
          <p:spPr>
            <a:xfrm>
              <a:off x="6534185" y="3493993"/>
              <a:ext cx="263078" cy="520958"/>
            </a:xfrm>
            <a:prstGeom prst="rect">
              <a:avLst/>
            </a:prstGeom>
            <a:solidFill>
              <a:srgbClr val="759167"/>
            </a:solidFill>
            <a:ln>
              <a:solidFill>
                <a:srgbClr val="7591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Seta: para Baixo 52">
              <a:extLst>
                <a:ext uri="{FF2B5EF4-FFF2-40B4-BE49-F238E27FC236}">
                  <a16:creationId xmlns:a16="http://schemas.microsoft.com/office/drawing/2014/main" id="{E83709FE-4FD4-826F-1EDF-56D2A304A092}"/>
                </a:ext>
              </a:extLst>
            </p:cNvPr>
            <p:cNvSpPr/>
            <p:nvPr/>
          </p:nvSpPr>
          <p:spPr>
            <a:xfrm rot="10800000">
              <a:off x="6451565" y="3518895"/>
              <a:ext cx="273739" cy="493990"/>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57" name="CaixaDeTexto 56">
            <a:extLst>
              <a:ext uri="{FF2B5EF4-FFF2-40B4-BE49-F238E27FC236}">
                <a16:creationId xmlns:a16="http://schemas.microsoft.com/office/drawing/2014/main" id="{F12B8DCF-C812-6B05-25D8-65DA616FC545}"/>
              </a:ext>
            </a:extLst>
          </p:cNvPr>
          <p:cNvSpPr txBox="1"/>
          <p:nvPr/>
        </p:nvSpPr>
        <p:spPr>
          <a:xfrm>
            <a:off x="3824211" y="4665676"/>
            <a:ext cx="1043965" cy="400110"/>
          </a:xfrm>
          <a:prstGeom prst="rect">
            <a:avLst/>
          </a:prstGeom>
          <a:noFill/>
        </p:spPr>
        <p:txBody>
          <a:bodyPr wrap="square" rtlCol="0">
            <a:spAutoFit/>
          </a:bodyPr>
          <a:lstStyle/>
          <a:p>
            <a:pPr algn="r"/>
            <a:r>
              <a:rPr lang="pt-BR" sz="1000" dirty="0">
                <a:latin typeface="Times New Roman" panose="02020603050405020304" pitchFamily="18" charset="0"/>
                <a:cs typeface="Times New Roman" panose="02020603050405020304" pitchFamily="18" charset="0"/>
              </a:rPr>
              <a:t>Bomba Biológica</a:t>
            </a:r>
          </a:p>
        </p:txBody>
      </p:sp>
      <p:sp>
        <p:nvSpPr>
          <p:cNvPr id="3" name="CaixaDeTexto 2">
            <a:extLst>
              <a:ext uri="{FF2B5EF4-FFF2-40B4-BE49-F238E27FC236}">
                <a16:creationId xmlns:a16="http://schemas.microsoft.com/office/drawing/2014/main" id="{1639948F-BB8B-2EC4-D63D-64E6002A3390}"/>
              </a:ext>
            </a:extLst>
          </p:cNvPr>
          <p:cNvSpPr txBox="1"/>
          <p:nvPr/>
        </p:nvSpPr>
        <p:spPr>
          <a:xfrm>
            <a:off x="211729" y="1253720"/>
            <a:ext cx="3612482" cy="646331"/>
          </a:xfrm>
          <a:prstGeom prst="rect">
            <a:avLst/>
          </a:prstGeom>
          <a:noFill/>
        </p:spPr>
        <p:txBody>
          <a:bodyPr wrap="square">
            <a:spAutoFit/>
          </a:bodyPr>
          <a:lstStyle/>
          <a:p>
            <a:r>
              <a:rPr lang="pt-BR" sz="1800" b="1" kern="0" dirty="0">
                <a:effectLst/>
                <a:latin typeface="Century Gothic" panose="020B0502020202020204" pitchFamily="34" charset="0"/>
                <a:ea typeface="Times New Roman" panose="02020603050405020304" pitchFamily="18" charset="0"/>
              </a:rPr>
              <a:t>Semelhante ao que acontece nos oceanos</a:t>
            </a:r>
            <a:r>
              <a:rPr lang="pt-BR" sz="1800" kern="0" dirty="0">
                <a:effectLst/>
                <a:latin typeface="Century Gothic" panose="020B0502020202020204" pitchFamily="34" charset="0"/>
                <a:ea typeface="Times New Roman" panose="02020603050405020304" pitchFamily="18" charset="0"/>
              </a:rPr>
              <a:t>....</a:t>
            </a:r>
            <a:endParaRPr lang="pt-BR" dirty="0">
              <a:latin typeface="Century Gothic" panose="020B0502020202020204" pitchFamily="34" charset="0"/>
            </a:endParaRPr>
          </a:p>
        </p:txBody>
      </p:sp>
      <p:sp>
        <p:nvSpPr>
          <p:cNvPr id="6" name="Elipse 5">
            <a:extLst>
              <a:ext uri="{FF2B5EF4-FFF2-40B4-BE49-F238E27FC236}">
                <a16:creationId xmlns:a16="http://schemas.microsoft.com/office/drawing/2014/main" id="{E799F5D2-A3C0-7456-FE02-4AB326B50A8C}"/>
              </a:ext>
            </a:extLst>
          </p:cNvPr>
          <p:cNvSpPr/>
          <p:nvPr/>
        </p:nvSpPr>
        <p:spPr>
          <a:xfrm>
            <a:off x="7947365" y="461574"/>
            <a:ext cx="3824731" cy="39133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EB1924E3-06F0-CF65-2C68-86BFE8E0C762}"/>
              </a:ext>
            </a:extLst>
          </p:cNvPr>
          <p:cNvSpPr/>
          <p:nvPr/>
        </p:nvSpPr>
        <p:spPr>
          <a:xfrm>
            <a:off x="9574926" y="4267540"/>
            <a:ext cx="2435194" cy="15172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04473B76-D05F-1A57-327E-694475CCFE39}"/>
              </a:ext>
            </a:extLst>
          </p:cNvPr>
          <p:cNvSpPr txBox="1"/>
          <p:nvPr/>
        </p:nvSpPr>
        <p:spPr>
          <a:xfrm>
            <a:off x="-260679" y="2274264"/>
            <a:ext cx="4134554" cy="3224985"/>
          </a:xfrm>
          <a:prstGeom prst="rect">
            <a:avLst/>
          </a:prstGeom>
          <a:noFill/>
        </p:spPr>
        <p:txBody>
          <a:bodyPr wrap="square">
            <a:spAutoFit/>
          </a:bodyPr>
          <a:lstStyle/>
          <a:p>
            <a:pPr marL="457200" algn="just">
              <a:lnSpc>
                <a:spcPct val="107000"/>
              </a:lnSpc>
              <a:spcBef>
                <a:spcPts val="600"/>
              </a:spcBef>
              <a:spcAft>
                <a:spcPts val="600"/>
              </a:spcAft>
            </a:pPr>
            <a:r>
              <a:rPr lang="pt-BR" sz="1400" b="1" kern="0" dirty="0">
                <a:effectLst/>
                <a:latin typeface="Century Gothic" panose="020B0502020202020204" pitchFamily="34" charset="0"/>
                <a:ea typeface="Times New Roman" panose="02020603050405020304" pitchFamily="18" charset="0"/>
                <a:cs typeface="Calibri" panose="020F0502020204030204" pitchFamily="34" charset="0"/>
              </a:rPr>
              <a:t>Armazenamento</a:t>
            </a:r>
            <a:r>
              <a:rPr lang="pt-BR" sz="1400" kern="0" dirty="0">
                <a:effectLst/>
                <a:latin typeface="Century Gothic" panose="020B0502020202020204" pitchFamily="34" charset="0"/>
                <a:ea typeface="Times New Roman" panose="02020603050405020304" pitchFamily="18" charset="0"/>
                <a:cs typeface="Calibri" panose="020F0502020204030204" pitchFamily="34" charset="0"/>
              </a:rPr>
              <a:t>: O carbono é armazenado na biomassa das plantas e no solo. Nos manguezais e pântanos de sal, o </a:t>
            </a:r>
            <a:r>
              <a:rPr lang="pt-BR" sz="1400" b="1" kern="0" dirty="0">
                <a:effectLst/>
                <a:latin typeface="Century Gothic" panose="020B0502020202020204" pitchFamily="34" charset="0"/>
                <a:ea typeface="Times New Roman" panose="02020603050405020304" pitchFamily="18" charset="0"/>
                <a:cs typeface="Calibri" panose="020F0502020204030204" pitchFamily="34" charset="0"/>
              </a:rPr>
              <a:t>carbono é acumulado em camadas de sedimento devido à baixa taxa de decomposição</a:t>
            </a:r>
            <a:r>
              <a:rPr lang="pt-BR" sz="1400" kern="0" dirty="0">
                <a:effectLst/>
                <a:latin typeface="Century Gothic" panose="020B0502020202020204" pitchFamily="34" charset="0"/>
                <a:ea typeface="Times New Roman" panose="02020603050405020304" pitchFamily="18" charset="0"/>
                <a:cs typeface="Calibri" panose="020F0502020204030204" pitchFamily="34" charset="0"/>
              </a:rPr>
              <a:t>.</a:t>
            </a:r>
            <a:endParaRPr lang="pt-BR" sz="14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algn="just">
              <a:lnSpc>
                <a:spcPct val="107000"/>
              </a:lnSpc>
              <a:spcBef>
                <a:spcPts val="600"/>
              </a:spcBef>
              <a:spcAft>
                <a:spcPts val="600"/>
              </a:spcAft>
            </a:pPr>
            <a:r>
              <a:rPr lang="pt-BR" sz="1400" b="1" kern="0" dirty="0">
                <a:effectLst/>
                <a:latin typeface="Century Gothic" panose="020B0502020202020204" pitchFamily="34" charset="0"/>
                <a:ea typeface="Times New Roman" panose="02020603050405020304" pitchFamily="18" charset="0"/>
                <a:cs typeface="Calibri" panose="020F0502020204030204" pitchFamily="34" charset="0"/>
              </a:rPr>
              <a:t>Decomposição e Liberação</a:t>
            </a:r>
            <a:r>
              <a:rPr lang="pt-BR" sz="1400" kern="0" dirty="0">
                <a:effectLst/>
                <a:latin typeface="Century Gothic" panose="020B0502020202020204" pitchFamily="34" charset="0"/>
                <a:ea typeface="Times New Roman" panose="02020603050405020304" pitchFamily="18" charset="0"/>
                <a:cs typeface="Calibri" panose="020F0502020204030204" pitchFamily="34" charset="0"/>
              </a:rPr>
              <a:t>: Quando as plantas morrem, </a:t>
            </a:r>
            <a:r>
              <a:rPr lang="pt-BR" sz="1400" b="1" kern="0" dirty="0">
                <a:effectLst/>
                <a:latin typeface="Century Gothic" panose="020B0502020202020204" pitchFamily="34" charset="0"/>
                <a:ea typeface="Times New Roman" panose="02020603050405020304" pitchFamily="18" charset="0"/>
                <a:cs typeface="Calibri" panose="020F0502020204030204" pitchFamily="34" charset="0"/>
              </a:rPr>
              <a:t>a decomposição ocorre lentamente devido às condições anaeróbicas dos solos alagados</a:t>
            </a:r>
            <a:r>
              <a:rPr lang="pt-BR" sz="1400" kern="0" dirty="0">
                <a:effectLst/>
                <a:latin typeface="Century Gothic" panose="020B0502020202020204" pitchFamily="34" charset="0"/>
                <a:ea typeface="Times New Roman" panose="02020603050405020304" pitchFamily="18" charset="0"/>
                <a:cs typeface="Calibri" panose="020F0502020204030204" pitchFamily="34" charset="0"/>
              </a:rPr>
              <a:t>. Parte do carbono é liberado de volta para a atmosfera como CO₂ ou CH₄, mas </a:t>
            </a:r>
            <a:r>
              <a:rPr lang="pt-BR" sz="1400" b="1" kern="0" dirty="0">
                <a:effectLst/>
                <a:latin typeface="Century Gothic" panose="020B0502020202020204" pitchFamily="34" charset="0"/>
                <a:ea typeface="Times New Roman" panose="02020603050405020304" pitchFamily="18" charset="0"/>
                <a:cs typeface="Calibri" panose="020F0502020204030204" pitchFamily="34" charset="0"/>
              </a:rPr>
              <a:t>grande parte é retida nos sedimentos</a:t>
            </a:r>
            <a:r>
              <a:rPr lang="pt-BR" sz="1400" kern="0" dirty="0">
                <a:effectLst/>
                <a:latin typeface="Century Gothic" panose="020B0502020202020204" pitchFamily="34" charset="0"/>
                <a:ea typeface="Times New Roman" panose="02020603050405020304" pitchFamily="18" charset="0"/>
                <a:cs typeface="Calibri" panose="020F0502020204030204" pitchFamily="34" charset="0"/>
              </a:rPr>
              <a:t>.</a:t>
            </a:r>
            <a:endParaRPr lang="pt-BR" sz="14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81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29" y="-297"/>
            <a:ext cx="12193057" cy="6858594"/>
          </a:xfrm>
          <a:prstGeom prst="rect">
            <a:avLst/>
          </a:prstGeom>
        </p:spPr>
      </p:pic>
      <p:grpSp>
        <p:nvGrpSpPr>
          <p:cNvPr id="55" name="Agrupar 54">
            <a:extLst>
              <a:ext uri="{FF2B5EF4-FFF2-40B4-BE49-F238E27FC236}">
                <a16:creationId xmlns:a16="http://schemas.microsoft.com/office/drawing/2014/main" id="{7D0BCB2F-1CA4-0C55-ED04-9D87A4A3DDA3}"/>
              </a:ext>
            </a:extLst>
          </p:cNvPr>
          <p:cNvGrpSpPr/>
          <p:nvPr/>
        </p:nvGrpSpPr>
        <p:grpSpPr>
          <a:xfrm>
            <a:off x="3949663" y="132800"/>
            <a:ext cx="8778000" cy="6140385"/>
            <a:chOff x="3949663" y="132800"/>
            <a:chExt cx="8778000" cy="6140385"/>
          </a:xfrm>
        </p:grpSpPr>
        <p:grpSp>
          <p:nvGrpSpPr>
            <p:cNvPr id="37" name="Agrupar 36">
              <a:extLst>
                <a:ext uri="{FF2B5EF4-FFF2-40B4-BE49-F238E27FC236}">
                  <a16:creationId xmlns:a16="http://schemas.microsoft.com/office/drawing/2014/main" id="{16484D97-E733-1CA9-1E56-49DA46364950}"/>
                </a:ext>
              </a:extLst>
            </p:cNvPr>
            <p:cNvGrpSpPr/>
            <p:nvPr/>
          </p:nvGrpSpPr>
          <p:grpSpPr>
            <a:xfrm>
              <a:off x="3949663" y="132800"/>
              <a:ext cx="8778000" cy="6140385"/>
              <a:chOff x="3949663" y="132800"/>
              <a:chExt cx="8778000" cy="6140385"/>
            </a:xfrm>
          </p:grpSpPr>
          <p:grpSp>
            <p:nvGrpSpPr>
              <p:cNvPr id="32" name="Agrupar 31">
                <a:extLst>
                  <a:ext uri="{FF2B5EF4-FFF2-40B4-BE49-F238E27FC236}">
                    <a16:creationId xmlns:a16="http://schemas.microsoft.com/office/drawing/2014/main" id="{02FFD543-1881-BDC6-B2B7-10EEB28D71AA}"/>
                  </a:ext>
                </a:extLst>
              </p:cNvPr>
              <p:cNvGrpSpPr/>
              <p:nvPr/>
            </p:nvGrpSpPr>
            <p:grpSpPr>
              <a:xfrm>
                <a:off x="3949663" y="132800"/>
                <a:ext cx="8146191" cy="6140385"/>
                <a:chOff x="4155944" y="382816"/>
                <a:chExt cx="7790364" cy="5841652"/>
              </a:xfrm>
            </p:grpSpPr>
            <p:grpSp>
              <p:nvGrpSpPr>
                <p:cNvPr id="30" name="Agrupar 29">
                  <a:extLst>
                    <a:ext uri="{FF2B5EF4-FFF2-40B4-BE49-F238E27FC236}">
                      <a16:creationId xmlns:a16="http://schemas.microsoft.com/office/drawing/2014/main" id="{4682BCC8-B8FF-6149-B1DC-B95C3946D9C0}"/>
                    </a:ext>
                  </a:extLst>
                </p:cNvPr>
                <p:cNvGrpSpPr/>
                <p:nvPr/>
              </p:nvGrpSpPr>
              <p:grpSpPr>
                <a:xfrm>
                  <a:off x="4155944" y="382816"/>
                  <a:ext cx="7790364" cy="5841652"/>
                  <a:chOff x="3806621" y="353970"/>
                  <a:chExt cx="8139686" cy="5870497"/>
                </a:xfrm>
              </p:grpSpPr>
              <p:pic>
                <p:nvPicPr>
                  <p:cNvPr id="5" name="Imagem 4">
                    <a:extLst>
                      <a:ext uri="{FF2B5EF4-FFF2-40B4-BE49-F238E27FC236}">
                        <a16:creationId xmlns:a16="http://schemas.microsoft.com/office/drawing/2014/main" id="{625DCEDF-5311-04D3-EE8C-FB18798DC56A}"/>
                      </a:ext>
                    </a:extLst>
                  </p:cNvPr>
                  <p:cNvPicPr>
                    <a:picLocks noChangeAspect="1"/>
                  </p:cNvPicPr>
                  <p:nvPr/>
                </p:nvPicPr>
                <p:blipFill>
                  <a:blip r:embed="rId3"/>
                  <a:stretch>
                    <a:fillRect/>
                  </a:stretch>
                </p:blipFill>
                <p:spPr>
                  <a:xfrm>
                    <a:off x="3806621" y="353970"/>
                    <a:ext cx="8139686" cy="5870497"/>
                  </a:xfrm>
                  <a:prstGeom prst="rect">
                    <a:avLst/>
                  </a:prstGeom>
                </p:spPr>
              </p:pic>
              <p:cxnSp>
                <p:nvCxnSpPr>
                  <p:cNvPr id="10" name="Conector de Seta Reta 9">
                    <a:extLst>
                      <a:ext uri="{FF2B5EF4-FFF2-40B4-BE49-F238E27FC236}">
                        <a16:creationId xmlns:a16="http://schemas.microsoft.com/office/drawing/2014/main" id="{A71F4A78-9487-2F98-9F56-CDC1889C7F9E}"/>
                      </a:ext>
                    </a:extLst>
                  </p:cNvPr>
                  <p:cNvCxnSpPr/>
                  <p:nvPr/>
                </p:nvCxnSpPr>
                <p:spPr>
                  <a:xfrm flipV="1">
                    <a:off x="8797159" y="1818290"/>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1" name="Conector de Seta Reta 10">
                    <a:extLst>
                      <a:ext uri="{FF2B5EF4-FFF2-40B4-BE49-F238E27FC236}">
                        <a16:creationId xmlns:a16="http://schemas.microsoft.com/office/drawing/2014/main" id="{0F605E94-1B75-2572-C7BC-EDCB86223D42}"/>
                      </a:ext>
                    </a:extLst>
                  </p:cNvPr>
                  <p:cNvCxnSpPr/>
                  <p:nvPr/>
                </p:nvCxnSpPr>
                <p:spPr>
                  <a:xfrm flipV="1">
                    <a:off x="10431518" y="19654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2" name="Conector de Seta Reta 11">
                    <a:extLst>
                      <a:ext uri="{FF2B5EF4-FFF2-40B4-BE49-F238E27FC236}">
                        <a16:creationId xmlns:a16="http://schemas.microsoft.com/office/drawing/2014/main" id="{5E3BC750-3400-284B-CC0E-F7E6D6F53FF0}"/>
                      </a:ext>
                    </a:extLst>
                  </p:cNvPr>
                  <p:cNvCxnSpPr/>
                  <p:nvPr/>
                </p:nvCxnSpPr>
                <p:spPr>
                  <a:xfrm flipV="1">
                    <a:off x="11430000" y="30322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3" name="Conector de Seta Reta 12">
                    <a:extLst>
                      <a:ext uri="{FF2B5EF4-FFF2-40B4-BE49-F238E27FC236}">
                        <a16:creationId xmlns:a16="http://schemas.microsoft.com/office/drawing/2014/main" id="{BDCCF479-5F9B-F563-7A01-CBF58B4934F4}"/>
                      </a:ext>
                    </a:extLst>
                  </p:cNvPr>
                  <p:cNvCxnSpPr/>
                  <p:nvPr/>
                </p:nvCxnSpPr>
                <p:spPr>
                  <a:xfrm flipV="1">
                    <a:off x="8797159" y="4414345"/>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cxnSp>
                <p:nvCxnSpPr>
                  <p:cNvPr id="14" name="Conector de Seta Reta 13">
                    <a:extLst>
                      <a:ext uri="{FF2B5EF4-FFF2-40B4-BE49-F238E27FC236}">
                        <a16:creationId xmlns:a16="http://schemas.microsoft.com/office/drawing/2014/main" id="{E600E47C-70C4-9218-EE1D-6272535CED63}"/>
                      </a:ext>
                    </a:extLst>
                  </p:cNvPr>
                  <p:cNvCxnSpPr>
                    <a:cxnSpLocks/>
                  </p:cNvCxnSpPr>
                  <p:nvPr/>
                </p:nvCxnSpPr>
                <p:spPr>
                  <a:xfrm flipV="1">
                    <a:off x="4724401" y="4708634"/>
                    <a:ext cx="0" cy="294289"/>
                  </a:xfrm>
                  <a:prstGeom prst="straightConnector1">
                    <a:avLst/>
                  </a:prstGeom>
                  <a:ln>
                    <a:solidFill>
                      <a:srgbClr val="111111"/>
                    </a:solidFill>
                    <a:headEnd type="none" w="med" len="med"/>
                    <a:tailEnd type="arrow" w="med" len="med"/>
                  </a:ln>
                  <a:effectLst/>
                </p:spPr>
                <p:style>
                  <a:lnRef idx="1">
                    <a:schemeClr val="dk1"/>
                  </a:lnRef>
                  <a:fillRef idx="0">
                    <a:schemeClr val="dk1"/>
                  </a:fillRef>
                  <a:effectRef idx="0">
                    <a:schemeClr val="dk1"/>
                  </a:effectRef>
                  <a:fontRef idx="minor">
                    <a:schemeClr val="tx1"/>
                  </a:fontRef>
                </p:style>
              </p:cxnSp>
              <p:sp>
                <p:nvSpPr>
                  <p:cNvPr id="17" name="CaixaDeTexto 16">
                    <a:extLst>
                      <a:ext uri="{FF2B5EF4-FFF2-40B4-BE49-F238E27FC236}">
                        <a16:creationId xmlns:a16="http://schemas.microsoft.com/office/drawing/2014/main" id="{8762760B-21D0-BA38-8AE8-9BAE720F7585}"/>
                      </a:ext>
                    </a:extLst>
                  </p:cNvPr>
                  <p:cNvSpPr txBox="1"/>
                  <p:nvPr/>
                </p:nvSpPr>
                <p:spPr>
                  <a:xfrm>
                    <a:off x="8065299" y="3502631"/>
                    <a:ext cx="1709330" cy="400110"/>
                  </a:xfrm>
                  <a:prstGeom prst="rect">
                    <a:avLst/>
                  </a:prstGeom>
                  <a:noFill/>
                </p:spPr>
                <p:txBody>
                  <a:bodyPr wrap="square" rtlCol="0">
                    <a:spAutoFit/>
                  </a:bodyPr>
                  <a:lstStyle/>
                  <a:p>
                    <a:pPr algn="ctr"/>
                    <a:r>
                      <a:rPr lang="pt-BR" sz="1000" b="1" dirty="0"/>
                      <a:t>CARBONO  SEQUESTRADO NA BIOMASSA LENHOSA</a:t>
                    </a:r>
                  </a:p>
                </p:txBody>
              </p:sp>
              <p:sp>
                <p:nvSpPr>
                  <p:cNvPr id="20" name="Seta: Dobrada 19">
                    <a:extLst>
                      <a:ext uri="{FF2B5EF4-FFF2-40B4-BE49-F238E27FC236}">
                        <a16:creationId xmlns:a16="http://schemas.microsoft.com/office/drawing/2014/main" id="{2E914E92-7647-A7E2-E28F-184948F23C01}"/>
                      </a:ext>
                    </a:extLst>
                  </p:cNvPr>
                  <p:cNvSpPr/>
                  <p:nvPr/>
                </p:nvSpPr>
                <p:spPr>
                  <a:xfrm rot="2647465" flipV="1">
                    <a:off x="9944760" y="3864492"/>
                    <a:ext cx="300323" cy="250556"/>
                  </a:xfrm>
                  <a:prstGeom prst="ben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Seta: Dobrada 20">
                    <a:extLst>
                      <a:ext uri="{FF2B5EF4-FFF2-40B4-BE49-F238E27FC236}">
                        <a16:creationId xmlns:a16="http://schemas.microsoft.com/office/drawing/2014/main" id="{B5B8FBBB-4255-F509-D794-035BAE76E839}"/>
                      </a:ext>
                    </a:extLst>
                  </p:cNvPr>
                  <p:cNvSpPr/>
                  <p:nvPr/>
                </p:nvSpPr>
                <p:spPr>
                  <a:xfrm rot="8621162">
                    <a:off x="8992248" y="3073232"/>
                    <a:ext cx="294291" cy="279349"/>
                  </a:xfrm>
                  <a:prstGeom prst="bentArrow">
                    <a:avLst>
                      <a:gd name="adj1" fmla="val 25000"/>
                      <a:gd name="adj2" fmla="val 25000"/>
                      <a:gd name="adj3" fmla="val 25000"/>
                      <a:gd name="adj4" fmla="val 5605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Seta: para Baixo 22">
                    <a:extLst>
                      <a:ext uri="{FF2B5EF4-FFF2-40B4-BE49-F238E27FC236}">
                        <a16:creationId xmlns:a16="http://schemas.microsoft.com/office/drawing/2014/main" id="{1753F3E6-A1CB-77F7-125C-80E7ABBC90FB}"/>
                      </a:ext>
                    </a:extLst>
                  </p:cNvPr>
                  <p:cNvSpPr/>
                  <p:nvPr/>
                </p:nvSpPr>
                <p:spPr>
                  <a:xfrm>
                    <a:off x="9542381" y="464204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Baixo 23">
                    <a:extLst>
                      <a:ext uri="{FF2B5EF4-FFF2-40B4-BE49-F238E27FC236}">
                        <a16:creationId xmlns:a16="http://schemas.microsoft.com/office/drawing/2014/main" id="{7AE7D105-99D2-7104-BF91-4B5717AD6416}"/>
                      </a:ext>
                    </a:extLst>
                  </p:cNvPr>
                  <p:cNvSpPr/>
                  <p:nvPr/>
                </p:nvSpPr>
                <p:spPr>
                  <a:xfrm>
                    <a:off x="10094921" y="3089797"/>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Baixo 24">
                    <a:extLst>
                      <a:ext uri="{FF2B5EF4-FFF2-40B4-BE49-F238E27FC236}">
                        <a16:creationId xmlns:a16="http://schemas.microsoft.com/office/drawing/2014/main" id="{EC9CE725-F8BE-2E0C-CEC6-78F708753383}"/>
                      </a:ext>
                    </a:extLst>
                  </p:cNvPr>
                  <p:cNvSpPr/>
                  <p:nvPr/>
                </p:nvSpPr>
                <p:spPr>
                  <a:xfrm>
                    <a:off x="10633953" y="4345601"/>
                    <a:ext cx="115450" cy="2462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7" name="CaixaDeTexto 6">
                  <a:extLst>
                    <a:ext uri="{FF2B5EF4-FFF2-40B4-BE49-F238E27FC236}">
                      <a16:creationId xmlns:a16="http://schemas.microsoft.com/office/drawing/2014/main" id="{00C00FAD-7008-B634-653B-7C488BB5A768}"/>
                    </a:ext>
                  </a:extLst>
                </p:cNvPr>
                <p:cNvSpPr txBox="1"/>
                <p:nvPr/>
              </p:nvSpPr>
              <p:spPr>
                <a:xfrm>
                  <a:off x="9146409" y="5949481"/>
                  <a:ext cx="2799898" cy="246221"/>
                </a:xfrm>
                <a:prstGeom prst="rect">
                  <a:avLst/>
                </a:prstGeom>
                <a:noFill/>
              </p:spPr>
              <p:txBody>
                <a:bodyPr wrap="square">
                  <a:spAutoFit/>
                </a:bodyPr>
                <a:lstStyle/>
                <a:p>
                  <a:pPr algn="r"/>
                  <a:r>
                    <a:rPr lang="pt-BR" sz="1000" dirty="0">
                      <a:latin typeface="Times New Roman" panose="02020603050405020304" pitchFamily="18" charset="0"/>
                      <a:cs typeface="Times New Roman" panose="02020603050405020304" pitchFamily="18" charset="0"/>
                    </a:rPr>
                    <a:t>Fonte: Adaptado de SERRANO (2019)</a:t>
                  </a:r>
                </a:p>
              </p:txBody>
            </p:sp>
          </p:grpSp>
          <p:sp>
            <p:nvSpPr>
              <p:cNvPr id="16" name="CaixaDeTexto 15">
                <a:extLst>
                  <a:ext uri="{FF2B5EF4-FFF2-40B4-BE49-F238E27FC236}">
                    <a16:creationId xmlns:a16="http://schemas.microsoft.com/office/drawing/2014/main" id="{E299623C-8CCD-65FA-CFC2-28AE54B15AEA}"/>
                  </a:ext>
                </a:extLst>
              </p:cNvPr>
              <p:cNvSpPr txBox="1"/>
              <p:nvPr/>
            </p:nvSpPr>
            <p:spPr>
              <a:xfrm>
                <a:off x="8975472" y="4872370"/>
                <a:ext cx="3752191" cy="246221"/>
              </a:xfrm>
              <a:prstGeom prst="rect">
                <a:avLst/>
              </a:prstGeom>
              <a:noFill/>
            </p:spPr>
            <p:txBody>
              <a:bodyPr wrap="square" rtlCol="0">
                <a:spAutoFit/>
              </a:bodyPr>
              <a:lstStyle/>
              <a:p>
                <a:pPr algn="ctr"/>
                <a:r>
                  <a:rPr lang="pt-BR" sz="1000" b="1" dirty="0"/>
                  <a:t>CARBONO  SEQUESTRADO PELO SOLO</a:t>
                </a:r>
              </a:p>
            </p:txBody>
          </p:sp>
        </p:grpSp>
        <p:sp>
          <p:nvSpPr>
            <p:cNvPr id="49" name="Retângulo 48">
              <a:extLst>
                <a:ext uri="{FF2B5EF4-FFF2-40B4-BE49-F238E27FC236}">
                  <a16:creationId xmlns:a16="http://schemas.microsoft.com/office/drawing/2014/main" id="{CE3A1515-61B4-3DEA-4BE8-4BD45027F84B}"/>
                </a:ext>
              </a:extLst>
            </p:cNvPr>
            <p:cNvSpPr/>
            <p:nvPr/>
          </p:nvSpPr>
          <p:spPr>
            <a:xfrm rot="16200000">
              <a:off x="7507347" y="1539786"/>
              <a:ext cx="371746" cy="4931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E564F8B8-2E1A-F7CA-ED3E-2DBEF2CD7EB2}"/>
                </a:ext>
              </a:extLst>
            </p:cNvPr>
            <p:cNvSpPr/>
            <p:nvPr/>
          </p:nvSpPr>
          <p:spPr>
            <a:xfrm rot="16200000">
              <a:off x="7607828" y="1859715"/>
              <a:ext cx="260126" cy="340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Seta: para Baixo 50">
              <a:extLst>
                <a:ext uri="{FF2B5EF4-FFF2-40B4-BE49-F238E27FC236}">
                  <a16:creationId xmlns:a16="http://schemas.microsoft.com/office/drawing/2014/main" id="{6186AD01-4B20-E831-55E8-AB9ED5E62924}"/>
                </a:ext>
              </a:extLst>
            </p:cNvPr>
            <p:cNvSpPr/>
            <p:nvPr/>
          </p:nvSpPr>
          <p:spPr>
            <a:xfrm rot="10800000">
              <a:off x="7567491" y="1664440"/>
              <a:ext cx="254422" cy="49573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A1A2A6A5-C231-2E4A-C291-7B592EC2CF8C}"/>
                </a:ext>
              </a:extLst>
            </p:cNvPr>
            <p:cNvSpPr/>
            <p:nvPr/>
          </p:nvSpPr>
          <p:spPr>
            <a:xfrm>
              <a:off x="5368641" y="1706770"/>
              <a:ext cx="345119" cy="646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Seta: para Baixo 37">
              <a:extLst>
                <a:ext uri="{FF2B5EF4-FFF2-40B4-BE49-F238E27FC236}">
                  <a16:creationId xmlns:a16="http://schemas.microsoft.com/office/drawing/2014/main" id="{38E0FEA7-E26D-D307-4C47-30E09A4C6435}"/>
                </a:ext>
              </a:extLst>
            </p:cNvPr>
            <p:cNvSpPr/>
            <p:nvPr/>
          </p:nvSpPr>
          <p:spPr>
            <a:xfrm rot="10800000">
              <a:off x="5395282" y="1748810"/>
              <a:ext cx="264322" cy="532788"/>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79C0D8E7-76D5-8494-53FF-1CCACE6854DF}"/>
                </a:ext>
              </a:extLst>
            </p:cNvPr>
            <p:cNvSpPr/>
            <p:nvPr/>
          </p:nvSpPr>
          <p:spPr>
            <a:xfrm>
              <a:off x="6534185" y="3493993"/>
              <a:ext cx="263078" cy="520958"/>
            </a:xfrm>
            <a:prstGeom prst="rect">
              <a:avLst/>
            </a:prstGeom>
            <a:solidFill>
              <a:srgbClr val="759167"/>
            </a:solidFill>
            <a:ln>
              <a:solidFill>
                <a:srgbClr val="7591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Seta: para Baixo 52">
              <a:extLst>
                <a:ext uri="{FF2B5EF4-FFF2-40B4-BE49-F238E27FC236}">
                  <a16:creationId xmlns:a16="http://schemas.microsoft.com/office/drawing/2014/main" id="{E83709FE-4FD4-826F-1EDF-56D2A304A092}"/>
                </a:ext>
              </a:extLst>
            </p:cNvPr>
            <p:cNvSpPr/>
            <p:nvPr/>
          </p:nvSpPr>
          <p:spPr>
            <a:xfrm rot="10800000">
              <a:off x="6451565" y="3518895"/>
              <a:ext cx="273739" cy="493990"/>
            </a:xfrm>
            <a:prstGeom prst="downArrow">
              <a:avLst/>
            </a:prstGeom>
            <a:solidFill>
              <a:schemeClr val="tx1">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57" name="CaixaDeTexto 56">
            <a:extLst>
              <a:ext uri="{FF2B5EF4-FFF2-40B4-BE49-F238E27FC236}">
                <a16:creationId xmlns:a16="http://schemas.microsoft.com/office/drawing/2014/main" id="{F12B8DCF-C812-6B05-25D8-65DA616FC545}"/>
              </a:ext>
            </a:extLst>
          </p:cNvPr>
          <p:cNvSpPr txBox="1"/>
          <p:nvPr/>
        </p:nvSpPr>
        <p:spPr>
          <a:xfrm>
            <a:off x="3824211" y="4665676"/>
            <a:ext cx="1043965" cy="400110"/>
          </a:xfrm>
          <a:prstGeom prst="rect">
            <a:avLst/>
          </a:prstGeom>
          <a:noFill/>
        </p:spPr>
        <p:txBody>
          <a:bodyPr wrap="square" rtlCol="0">
            <a:spAutoFit/>
          </a:bodyPr>
          <a:lstStyle/>
          <a:p>
            <a:pPr algn="r"/>
            <a:r>
              <a:rPr lang="pt-BR" sz="1000" dirty="0">
                <a:latin typeface="Times New Roman" panose="02020603050405020304" pitchFamily="18" charset="0"/>
                <a:cs typeface="Times New Roman" panose="02020603050405020304" pitchFamily="18" charset="0"/>
              </a:rPr>
              <a:t>Bomba Biológica</a:t>
            </a:r>
          </a:p>
        </p:txBody>
      </p:sp>
      <p:sp>
        <p:nvSpPr>
          <p:cNvPr id="8" name="Elipse 7">
            <a:extLst>
              <a:ext uri="{FF2B5EF4-FFF2-40B4-BE49-F238E27FC236}">
                <a16:creationId xmlns:a16="http://schemas.microsoft.com/office/drawing/2014/main" id="{EB1924E3-06F0-CF65-2C68-86BFE8E0C762}"/>
              </a:ext>
            </a:extLst>
          </p:cNvPr>
          <p:cNvSpPr/>
          <p:nvPr/>
        </p:nvSpPr>
        <p:spPr>
          <a:xfrm>
            <a:off x="7229024" y="4724316"/>
            <a:ext cx="2927784" cy="15172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04473B76-D05F-1A57-327E-694475CCFE39}"/>
              </a:ext>
            </a:extLst>
          </p:cNvPr>
          <p:cNvSpPr txBox="1"/>
          <p:nvPr/>
        </p:nvSpPr>
        <p:spPr>
          <a:xfrm>
            <a:off x="-256850" y="2589490"/>
            <a:ext cx="4134554" cy="996491"/>
          </a:xfrm>
          <a:prstGeom prst="rect">
            <a:avLst/>
          </a:prstGeom>
          <a:noFill/>
        </p:spPr>
        <p:txBody>
          <a:bodyPr wrap="square">
            <a:spAutoFit/>
          </a:bodyPr>
          <a:lstStyle/>
          <a:p>
            <a:pPr marL="457200" algn="just">
              <a:lnSpc>
                <a:spcPct val="107000"/>
              </a:lnSpc>
              <a:spcBef>
                <a:spcPts val="600"/>
              </a:spcBef>
              <a:spcAft>
                <a:spcPts val="600"/>
              </a:spcAft>
            </a:pPr>
            <a:r>
              <a:rPr lang="pt-BR" sz="1400" b="1" kern="0" dirty="0">
                <a:latin typeface="Century Gothic" panose="020B0502020202020204" pitchFamily="34" charset="0"/>
                <a:ea typeface="Times New Roman" panose="02020603050405020304" pitchFamily="18" charset="0"/>
                <a:cs typeface="Calibri" panose="020F0502020204030204" pitchFamily="34" charset="0"/>
              </a:rPr>
              <a:t>Exportação Horizontal e Sedimentação: </a:t>
            </a:r>
            <a:r>
              <a:rPr lang="pt-BR" sz="1400" kern="0" dirty="0">
                <a:effectLst/>
                <a:latin typeface="Century Gothic" panose="020B0502020202020204" pitchFamily="34" charset="0"/>
                <a:ea typeface="Times New Roman" panose="02020603050405020304" pitchFamily="18" charset="0"/>
                <a:cs typeface="Calibri" panose="020F0502020204030204" pitchFamily="34" charset="0"/>
              </a:rPr>
              <a:t>O carbono pode ser enterrado em sedimentos marinhos, onde permanece por longos períodos. </a:t>
            </a:r>
            <a:endParaRPr lang="pt-BR" sz="1400" b="1"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404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2EB9DC1B-6334-54A9-2DDF-472FE1307567}"/>
              </a:ext>
            </a:extLst>
          </p:cNvPr>
          <p:cNvPicPr>
            <a:picLocks noChangeAspect="1"/>
          </p:cNvPicPr>
          <p:nvPr/>
        </p:nvPicPr>
        <p:blipFill>
          <a:blip r:embed="rId2"/>
          <a:stretch>
            <a:fillRect/>
          </a:stretch>
        </p:blipFill>
        <p:spPr>
          <a:xfrm>
            <a:off x="-529" y="-297"/>
            <a:ext cx="12193057" cy="6858594"/>
          </a:xfrm>
          <a:prstGeom prst="rect">
            <a:avLst/>
          </a:prstGeom>
        </p:spPr>
      </p:pic>
      <p:sp>
        <p:nvSpPr>
          <p:cNvPr id="3" name="Espaço Reservado para Conteúdo 2"/>
          <p:cNvSpPr>
            <a:spLocks noGrp="1"/>
          </p:cNvSpPr>
          <p:nvPr>
            <p:ph idx="1"/>
          </p:nvPr>
        </p:nvSpPr>
        <p:spPr>
          <a:xfrm>
            <a:off x="1523472" y="6133851"/>
            <a:ext cx="10668527" cy="357814"/>
          </a:xfrm>
        </p:spPr>
        <p:txBody>
          <a:bodyPr>
            <a:normAutofit/>
          </a:bodyPr>
          <a:lstStyle/>
          <a:p>
            <a:pPr marL="0" lvl="0" indent="0" algn="r">
              <a:lnSpc>
                <a:spcPct val="107000"/>
              </a:lnSpc>
              <a:spcBef>
                <a:spcPts val="600"/>
              </a:spcBef>
              <a:spcAft>
                <a:spcPts val="600"/>
              </a:spcAft>
              <a:buSzPts val="1000"/>
              <a:buNone/>
              <a:tabLst>
                <a:tab pos="457200" algn="l"/>
              </a:tabLst>
            </a:pPr>
            <a:r>
              <a:rPr lang="pt-BR" sz="1000" kern="0" dirty="0">
                <a:effectLst/>
                <a:latin typeface="Century Gothic" panose="020B0502020202020204" pitchFamily="34" charset="0"/>
                <a:ea typeface="Times New Roman" panose="02020603050405020304" pitchFamily="18" charset="0"/>
              </a:rPr>
              <a:t>Fontes: CHMURA </a:t>
            </a:r>
            <a:r>
              <a:rPr lang="pt-BR" sz="1000" i="1" kern="0" dirty="0">
                <a:effectLst/>
                <a:latin typeface="Century Gothic" panose="020B0502020202020204" pitchFamily="34" charset="0"/>
                <a:ea typeface="Times New Roman" panose="02020603050405020304" pitchFamily="18" charset="0"/>
              </a:rPr>
              <a:t>et al.</a:t>
            </a:r>
            <a:r>
              <a:rPr lang="pt-BR" sz="1000" kern="0" dirty="0">
                <a:effectLst/>
                <a:latin typeface="Century Gothic" panose="020B0502020202020204" pitchFamily="34" charset="0"/>
                <a:ea typeface="Times New Roman" panose="02020603050405020304" pitchFamily="18" charset="0"/>
              </a:rPr>
              <a:t>, 2003; DUARTE </a:t>
            </a:r>
            <a:r>
              <a:rPr lang="pt-BR" sz="1000" i="1" kern="0" dirty="0">
                <a:effectLst/>
                <a:latin typeface="Century Gothic" panose="020B0502020202020204" pitchFamily="34" charset="0"/>
                <a:ea typeface="Times New Roman" panose="02020603050405020304" pitchFamily="18" charset="0"/>
              </a:rPr>
              <a:t>et al.</a:t>
            </a:r>
            <a:r>
              <a:rPr lang="pt-BR" sz="1000" kern="0" dirty="0">
                <a:effectLst/>
                <a:latin typeface="Century Gothic" panose="020B0502020202020204" pitchFamily="34" charset="0"/>
                <a:ea typeface="Times New Roman" panose="02020603050405020304" pitchFamily="18" charset="0"/>
              </a:rPr>
              <a:t> 2005, 2013; MCLEOD </a:t>
            </a:r>
            <a:r>
              <a:rPr lang="pt-BR" sz="1000" i="1" kern="0" dirty="0">
                <a:effectLst/>
                <a:latin typeface="Century Gothic" panose="020B0502020202020204" pitchFamily="34" charset="0"/>
                <a:ea typeface="Times New Roman" panose="02020603050405020304" pitchFamily="18" charset="0"/>
              </a:rPr>
              <a:t>et al.</a:t>
            </a:r>
            <a:r>
              <a:rPr lang="pt-BR" sz="1000" kern="0" dirty="0">
                <a:effectLst/>
                <a:latin typeface="Century Gothic" panose="020B0502020202020204" pitchFamily="34" charset="0"/>
                <a:ea typeface="Times New Roman" panose="02020603050405020304" pitchFamily="18" charset="0"/>
              </a:rPr>
              <a:t>, 2011; SERRANO </a:t>
            </a:r>
            <a:r>
              <a:rPr lang="pt-BR" sz="1000" i="1" kern="0" dirty="0">
                <a:effectLst/>
                <a:latin typeface="Century Gothic" panose="020B0502020202020204" pitchFamily="34" charset="0"/>
                <a:ea typeface="Times New Roman" panose="02020603050405020304" pitchFamily="18" charset="0"/>
              </a:rPr>
              <a:t>et al.</a:t>
            </a:r>
            <a:r>
              <a:rPr lang="pt-BR" sz="1000" kern="0" dirty="0">
                <a:effectLst/>
                <a:latin typeface="Century Gothic" panose="020B0502020202020204" pitchFamily="34" charset="0"/>
                <a:ea typeface="Times New Roman" panose="02020603050405020304" pitchFamily="18" charset="0"/>
              </a:rPr>
              <a:t>,  2019.</a:t>
            </a:r>
            <a:endParaRPr lang="pt-BR" sz="1000" b="1" kern="1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4B81B261-8F3C-F65B-CC47-A2557020D7BE}"/>
              </a:ext>
            </a:extLst>
          </p:cNvPr>
          <p:cNvSpPr txBox="1"/>
          <p:nvPr/>
        </p:nvSpPr>
        <p:spPr>
          <a:xfrm>
            <a:off x="1318977" y="96735"/>
            <a:ext cx="11077518" cy="954107"/>
          </a:xfrm>
          <a:prstGeom prst="rect">
            <a:avLst/>
          </a:prstGeom>
          <a:noFill/>
        </p:spPr>
        <p:txBody>
          <a:bodyPr wrap="square">
            <a:spAutoFit/>
          </a:bodyPr>
          <a:lstStyle/>
          <a:p>
            <a:r>
              <a:rPr lang="pt-BR" sz="2800" b="1" dirty="0">
                <a:solidFill>
                  <a:schemeClr val="accent5">
                    <a:lumMod val="50000"/>
                  </a:schemeClr>
                </a:solidFill>
                <a:latin typeface="Century Gothic" panose="020B0502020202020204" pitchFamily="34" charset="0"/>
                <a:ea typeface="Calibri" panose="020F0502020204030204" pitchFamily="34" charset="0"/>
              </a:rPr>
              <a:t>C</a:t>
            </a:r>
            <a:r>
              <a:rPr lang="pt-BR" sz="2800" b="1" kern="0" dirty="0">
                <a:solidFill>
                  <a:schemeClr val="accent5">
                    <a:lumMod val="50000"/>
                  </a:schemeClr>
                </a:solidFill>
                <a:effectLst/>
                <a:latin typeface="Century Gothic" panose="020B0502020202020204" pitchFamily="34" charset="0"/>
                <a:ea typeface="Times New Roman" panose="02020603050405020304" pitchFamily="18" charset="0"/>
                <a:cs typeface="Calibri" panose="020F0502020204030204" pitchFamily="34" charset="0"/>
              </a:rPr>
              <a:t>aptura e Armazenamento de Carbono nos Ecossistemas </a:t>
            </a:r>
            <a:r>
              <a:rPr lang="pt-BR" sz="2800" b="1" kern="0" dirty="0">
                <a:solidFill>
                  <a:schemeClr val="accent5">
                    <a:lumMod val="50000"/>
                  </a:schemeClr>
                </a:solidFill>
                <a:latin typeface="Century Gothic" panose="020B0502020202020204" pitchFamily="34" charset="0"/>
                <a:ea typeface="Times New Roman" panose="02020603050405020304" pitchFamily="18" charset="0"/>
                <a:cs typeface="Calibri" panose="020F0502020204030204" pitchFamily="34" charset="0"/>
              </a:rPr>
              <a:t>C</a:t>
            </a:r>
            <a:r>
              <a:rPr lang="pt-BR" sz="2800" b="1" kern="0" dirty="0">
                <a:solidFill>
                  <a:schemeClr val="accent5">
                    <a:lumMod val="50000"/>
                  </a:schemeClr>
                </a:solidFill>
                <a:effectLst/>
                <a:latin typeface="Century Gothic" panose="020B0502020202020204" pitchFamily="34" charset="0"/>
                <a:ea typeface="Times New Roman" panose="02020603050405020304" pitchFamily="18" charset="0"/>
                <a:cs typeface="Calibri" panose="020F0502020204030204" pitchFamily="34" charset="0"/>
              </a:rPr>
              <a:t>osteiros</a:t>
            </a:r>
            <a:r>
              <a:rPr lang="pt-BR" sz="2800" b="1" dirty="0">
                <a:solidFill>
                  <a:schemeClr val="accent5">
                    <a:lumMod val="50000"/>
                  </a:schemeClr>
                </a:solidFill>
                <a:latin typeface="Century Gothic" panose="020B0502020202020204" pitchFamily="34" charset="0"/>
                <a:ea typeface="Calibri" panose="020F0502020204030204" pitchFamily="34" charset="0"/>
              </a:rPr>
              <a:t> </a:t>
            </a:r>
            <a:endParaRPr lang="pt-BR" sz="2800" b="1" dirty="0">
              <a:solidFill>
                <a:schemeClr val="accent5">
                  <a:lumMod val="50000"/>
                </a:schemeClr>
              </a:solidFill>
            </a:endParaRPr>
          </a:p>
        </p:txBody>
      </p:sp>
      <p:sp>
        <p:nvSpPr>
          <p:cNvPr id="13" name="CaixaDeTexto 12">
            <a:extLst>
              <a:ext uri="{FF2B5EF4-FFF2-40B4-BE49-F238E27FC236}">
                <a16:creationId xmlns:a16="http://schemas.microsoft.com/office/drawing/2014/main" id="{12FE9409-22DF-1361-77F0-3F9F1DB880A4}"/>
              </a:ext>
            </a:extLst>
          </p:cNvPr>
          <p:cNvSpPr txBox="1"/>
          <p:nvPr/>
        </p:nvSpPr>
        <p:spPr>
          <a:xfrm>
            <a:off x="416013" y="1565954"/>
            <a:ext cx="11077518" cy="4479431"/>
          </a:xfrm>
          <a:prstGeom prst="rect">
            <a:avLst/>
          </a:prstGeom>
          <a:noFill/>
        </p:spPr>
        <p:txBody>
          <a:bodyPr wrap="square">
            <a:spAutoFit/>
          </a:bodyPr>
          <a:lstStyle/>
          <a:p>
            <a:pPr marL="228600" lvl="0" indent="-228600" algn="just">
              <a:lnSpc>
                <a:spcPct val="107000"/>
              </a:lnSpc>
              <a:spcBef>
                <a:spcPts val="600"/>
              </a:spcBef>
              <a:spcAft>
                <a:spcPts val="600"/>
              </a:spcAft>
              <a:buSzPts val="1000"/>
              <a:buFont typeface="Wingdings" panose="05000000000000000000" pitchFamily="2" charset="2"/>
              <a:buChar char="§"/>
              <a:tabLst>
                <a:tab pos="457200" algn="l"/>
              </a:tabLst>
              <a:defRPr/>
            </a:pPr>
            <a:r>
              <a:rPr kumimoji="0" lang="pt-BR" sz="2000" b="0"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São fundamentais na regulação do clima global devido à sua capacidade de </a:t>
            </a:r>
            <a:r>
              <a:rPr kumimoji="0" lang="pt-BR" sz="2000" b="1" i="0" u="none" strike="noStrike" kern="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Calibri" panose="020F0502020204030204" pitchFamily="34" charset="0"/>
              </a:rPr>
              <a:t>armazenar C por longos períodos.</a:t>
            </a:r>
          </a:p>
          <a:p>
            <a:pPr marL="228600" lvl="0" indent="-228600" algn="just">
              <a:lnSpc>
                <a:spcPct val="107000"/>
              </a:lnSpc>
              <a:spcBef>
                <a:spcPts val="600"/>
              </a:spcBef>
              <a:spcAft>
                <a:spcPts val="600"/>
              </a:spcAft>
              <a:buSzPts val="1000"/>
              <a:buFont typeface="Wingdings" panose="05000000000000000000" pitchFamily="2" charset="2"/>
              <a:buChar char="§"/>
              <a:tabLst>
                <a:tab pos="457200" algn="l"/>
              </a:tabLst>
              <a:defRPr/>
            </a:pPr>
            <a:r>
              <a:rPr lang="pt-BR" sz="2000" dirty="0">
                <a:latin typeface="Century Gothic" panose="020B0502020202020204" pitchFamily="34" charset="0"/>
                <a:ea typeface="Calibri" panose="020F0502020204030204" pitchFamily="34" charset="0"/>
              </a:rPr>
              <a:t>Estudos constataram </a:t>
            </a:r>
            <a:r>
              <a:rPr lang="pt-BR" sz="2000" b="1" dirty="0">
                <a:latin typeface="Century Gothic" panose="020B0502020202020204" pitchFamily="34" charset="0"/>
                <a:ea typeface="Calibri" panose="020F0502020204030204" pitchFamily="34" charset="0"/>
              </a:rPr>
              <a:t>maiores taxas de sequestro de carbono (C x </a:t>
            </a:r>
            <a:r>
              <a:rPr lang="pt-BR" sz="2000" b="1" dirty="0" err="1">
                <a:latin typeface="Century Gothic" panose="020B0502020202020204" pitchFamily="34" charset="0"/>
                <a:ea typeface="Calibri" panose="020F0502020204030204" pitchFamily="34" charset="0"/>
              </a:rPr>
              <a:t>und</a:t>
            </a:r>
            <a:r>
              <a:rPr lang="pt-BR" sz="2000" b="1" dirty="0">
                <a:latin typeface="Century Gothic" panose="020B0502020202020204" pitchFamily="34" charset="0"/>
                <a:ea typeface="Calibri" panose="020F0502020204030204" pitchFamily="34" charset="0"/>
              </a:rPr>
              <a:t>. de área x ano)</a:t>
            </a:r>
            <a:r>
              <a:rPr lang="pt-BR" sz="2000" b="1" kern="0" dirty="0">
                <a:solidFill>
                  <a:prstClr val="black"/>
                </a:solidFill>
                <a:latin typeface="Century Gothic" panose="020B0502020202020204" pitchFamily="34" charset="0"/>
                <a:ea typeface="Calibri" panose="020F0502020204030204" pitchFamily="34" charset="0"/>
                <a:cs typeface="Calibri" panose="020F0502020204030204" pitchFamily="34" charset="0"/>
              </a:rPr>
              <a:t> </a:t>
            </a:r>
            <a:r>
              <a:rPr lang="pt-BR" sz="2000" b="1" dirty="0">
                <a:latin typeface="Century Gothic" panose="020B0502020202020204" pitchFamily="34" charset="0"/>
                <a:ea typeface="Calibri" panose="020F0502020204030204" pitchFamily="34" charset="0"/>
              </a:rPr>
              <a:t>quando comparadas às taxas de sequestro de alguns ecossistemas terrestres </a:t>
            </a:r>
            <a:r>
              <a:rPr lang="pt-BR" sz="2000" dirty="0">
                <a:latin typeface="Century Gothic" panose="020B0502020202020204" pitchFamily="34" charset="0"/>
                <a:ea typeface="Calibri" panose="020F0502020204030204" pitchFamily="34" charset="0"/>
              </a:rPr>
              <a:t>(florestas temperadas, tropicais e boreais), principalmente devido a biomassa abaixo do solo.</a:t>
            </a:r>
          </a:p>
          <a:p>
            <a:pPr marL="228600" indent="-228600" algn="just">
              <a:lnSpc>
                <a:spcPct val="107000"/>
              </a:lnSpc>
              <a:spcBef>
                <a:spcPts val="600"/>
              </a:spcBef>
              <a:spcAft>
                <a:spcPts val="600"/>
              </a:spcAft>
              <a:buSzPts val="1000"/>
              <a:buFont typeface="Wingdings" panose="05000000000000000000" pitchFamily="2" charset="2"/>
              <a:buChar char="§"/>
              <a:tabLst>
                <a:tab pos="457200" algn="l"/>
              </a:tabLst>
              <a:defRPr/>
            </a:pPr>
            <a:r>
              <a:rPr lang="pt-BR" sz="2000" b="1" dirty="0">
                <a:latin typeface="Century Gothic" panose="020B0502020202020204" pitchFamily="34" charset="0"/>
              </a:rPr>
              <a:t>Exemplo: </a:t>
            </a:r>
            <a:r>
              <a:rPr lang="pt-BR" sz="2000" dirty="0">
                <a:latin typeface="Century Gothic" panose="020B0502020202020204" pitchFamily="34" charset="0"/>
              </a:rPr>
              <a:t>A capacidade de armazenamento de C de um mangue chega a ser </a:t>
            </a:r>
            <a:r>
              <a:rPr lang="pt-BR" sz="2000" b="1" dirty="0">
                <a:latin typeface="Century Gothic" panose="020B0502020202020204" pitchFamily="34" charset="0"/>
              </a:rPr>
              <a:t>5x maior </a:t>
            </a:r>
            <a:r>
              <a:rPr lang="pt-BR" sz="2000" dirty="0">
                <a:latin typeface="Century Gothic" panose="020B0502020202020204" pitchFamily="34" charset="0"/>
              </a:rPr>
              <a:t>do que de uma floresta de tipo Cerrado e </a:t>
            </a:r>
            <a:r>
              <a:rPr lang="pt-BR" sz="2000" b="1" dirty="0">
                <a:latin typeface="Century Gothic" panose="020B0502020202020204" pitchFamily="34" charset="0"/>
              </a:rPr>
              <a:t>2x maior </a:t>
            </a:r>
            <a:r>
              <a:rPr lang="pt-BR" sz="2000" dirty="0">
                <a:latin typeface="Century Gothic" panose="020B0502020202020204" pitchFamily="34" charset="0"/>
              </a:rPr>
              <a:t>do que uma Floresta tropical por hectare </a:t>
            </a:r>
          </a:p>
          <a:p>
            <a:pPr marL="228600" indent="-228600" algn="just">
              <a:lnSpc>
                <a:spcPct val="107000"/>
              </a:lnSpc>
              <a:spcBef>
                <a:spcPts val="600"/>
              </a:spcBef>
              <a:spcAft>
                <a:spcPts val="600"/>
              </a:spcAft>
              <a:buSzPts val="1000"/>
              <a:buFont typeface="Wingdings" panose="05000000000000000000" pitchFamily="2" charset="2"/>
              <a:buChar char="§"/>
              <a:tabLst>
                <a:tab pos="457200" algn="l"/>
              </a:tabLst>
              <a:defRPr/>
            </a:pPr>
            <a:r>
              <a:rPr lang="pt-BR" sz="2000" dirty="0">
                <a:latin typeface="Century Gothic" panose="020B0502020202020204" pitchFamily="34" charset="0"/>
              </a:rPr>
              <a:t>E ainda... Existe a capacidade de exportar C e MO para além dos seus limites (sistema aberto em termos de matéria e energia), pouco estudada </a:t>
            </a:r>
            <a:r>
              <a:rPr lang="pt-BR" sz="2000" b="1" dirty="0">
                <a:latin typeface="Century Gothic" panose="020B0502020202020204" pitchFamily="34" charset="0"/>
              </a:rPr>
              <a:t>- o potencial de sequestro dos ECA pode ser superior</a:t>
            </a:r>
          </a:p>
        </p:txBody>
      </p:sp>
    </p:spTree>
    <p:extLst>
      <p:ext uri="{BB962C8B-B14F-4D97-AF65-F5344CB8AC3E}">
        <p14:creationId xmlns:p14="http://schemas.microsoft.com/office/powerpoint/2010/main" val="921572241"/>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8662</TotalTime>
  <Words>5037</Words>
  <Application>Microsoft Office PowerPoint</Application>
  <PresentationFormat>Widescreen</PresentationFormat>
  <Paragraphs>259</Paragraphs>
  <Slides>35</Slides>
  <Notes>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35</vt:i4>
      </vt:variant>
    </vt:vector>
  </HeadingPairs>
  <TitlesOfParts>
    <vt:vector size="43" baseType="lpstr">
      <vt:lpstr>Arial</vt:lpstr>
      <vt:lpstr>Calibri</vt:lpstr>
      <vt:lpstr>Calibri Light</vt:lpstr>
      <vt:lpstr>Century Gothic</vt:lpstr>
      <vt:lpstr>Courier New</vt:lpstr>
      <vt:lpstr>Times New Roman</vt:lpstr>
      <vt:lpstr>Wingdings</vt:lpstr>
      <vt:lpstr>Tema do Office</vt:lpstr>
      <vt:lpstr>Apresentação do PowerPoint</vt:lpstr>
      <vt:lpstr>1. Introdução aos Ecossistemas de Carbono Azul Definição Distribuição Global Ciclo do Carbono  Fatores na Captura e Estoque de Carbono nos ecossistemas de Carbono Azul 2. Incertezas, Desafios e Ameaças 3. Funções Ecológica e os Co-benefícios Socioeconômicos</vt:lpstr>
      <vt:lpstr>Introdução aos Ecossistemas de Carbono Azul</vt:lpstr>
      <vt:lpstr>Distribuição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3.  Funções Ecológica e os Benefícios Socioeconômicos</vt:lpstr>
      <vt:lpstr>3.  Funções Ecológica e os Benefícios Socioeconômicos</vt:lpstr>
      <vt:lpstr>4. Estratégias de Conservação e Recuperação</vt:lpstr>
      <vt:lpstr>4. Estratégias de Conservação e Recuperação</vt:lpstr>
      <vt:lpstr>4. Estratégias de Conservação e Recuperação</vt:lpstr>
      <vt:lpstr>4. Estratégias de Conservação e Recuperação</vt:lpstr>
      <vt:lpstr>4. Estratégias de Conservação e Recuperação</vt:lpstr>
      <vt:lpstr>5. Mecanismos de Financiamento</vt:lpstr>
      <vt:lpstr>5. Mecanismos de Financiamento</vt:lpstr>
      <vt:lpstr>5. Mecanismos de Financiamento</vt:lpstr>
      <vt:lpstr>5. Mecanismos de Financiamento</vt:lpstr>
      <vt:lpstr>5. Mecanismos de Financiamento</vt:lpstr>
      <vt:lpstr>5. Mecanismos de Financiamento</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Ailton Dias Gouveia</dc:creator>
  <cp:lastModifiedBy>Ailton Dias Gouveia</cp:lastModifiedBy>
  <cp:revision>21</cp:revision>
  <dcterms:created xsi:type="dcterms:W3CDTF">2024-07-15T23:35:35Z</dcterms:created>
  <dcterms:modified xsi:type="dcterms:W3CDTF">2024-10-23T14:27:42Z</dcterms:modified>
</cp:coreProperties>
</file>