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sldIdLst>
    <p:sldId id="256" r:id="rId2"/>
    <p:sldId id="260" r:id="rId3"/>
    <p:sldId id="263" r:id="rId4"/>
    <p:sldId id="264" r:id="rId5"/>
    <p:sldId id="266" r:id="rId6"/>
    <p:sldId id="267" r:id="rId7"/>
    <p:sldId id="268" r:id="rId8"/>
    <p:sldId id="282" r:id="rId9"/>
    <p:sldId id="271" r:id="rId10"/>
    <p:sldId id="270" r:id="rId11"/>
    <p:sldId id="272" r:id="rId12"/>
    <p:sldId id="28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6703A-AEDF-4B5D-9C4E-9C7E8B5331BB}" v="2" dt="2024-08-20T13:43:28.749"/>
    <p1510:client id="{CB66206B-F4E9-4641-9364-B3E8EF251FC5}" v="78" dt="2024-08-20T01:36:22.757"/>
    <p1510:client id="{CEE70A12-4F9A-48EB-89D2-F99CAE5B1730}" v="29" dt="2024-08-19T22:04:53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948E8-6479-40BC-B322-CB045CA6DB9B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BE18-0E8D-46D4-98D1-D7CA12380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31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BE18-0E8D-46D4-98D1-D7CA12380F3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58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96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8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02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98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79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4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81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84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9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79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116AD-A9B5-4339-8ECD-0ADD6F1E0963}" type="datetimeFigureOut">
              <a:rPr lang="pt-BR" smtClean="0"/>
              <a:t>26/10/2024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C436-9BBA-4FE5-9750-E105D23A13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98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52046" y="2583694"/>
            <a:ext cx="6252673" cy="2387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4" y="119640"/>
            <a:ext cx="11712066" cy="6586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178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" y="55819"/>
            <a:ext cx="12193057" cy="6858594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9A50C7E-E0CF-5CA0-CD3C-9FCCF753F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013" y="1825624"/>
            <a:ext cx="5181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endParaRPr lang="pt-BR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ptos" panose="020B0004020202020204" pitchFamily="34" charset="0"/>
              </a:rPr>
              <a:t>A sujeira produzida pelos flutuantes desce o rio Negro e passa pelo local onde a concessionária de água e esgoto de Manaus faz a captação de água que abastece a cidade.</a:t>
            </a:r>
          </a:p>
          <a:p>
            <a:pPr marL="0" indent="0" algn="just">
              <a:buNone/>
            </a:pPr>
            <a:endParaRPr lang="pt-BR" dirty="0">
              <a:latin typeface="Aptos" panose="020B0004020202020204" pitchFamily="34" charset="0"/>
            </a:endParaRPr>
          </a:p>
        </p:txBody>
      </p:sp>
      <p:pic>
        <p:nvPicPr>
          <p:cNvPr id="9" name="Espaço Reservado para Conteúdo 8" descr="Vista aérea de uma cidade na beira do rio&#10;&#10;Descrição gerada automaticamente">
            <a:extLst>
              <a:ext uri="{FF2B5EF4-FFF2-40B4-BE49-F238E27FC236}">
                <a16:creationId xmlns:a16="http://schemas.microsoft.com/office/drawing/2014/main" xmlns="" id="{28455CC9-621D-C416-9CDD-A136E73C1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55" y="471948"/>
            <a:ext cx="6484374" cy="5705013"/>
          </a:xfrm>
        </p:spPr>
      </p:pic>
    </p:spTree>
    <p:extLst>
      <p:ext uri="{BB962C8B-B14F-4D97-AF65-F5344CB8AC3E}">
        <p14:creationId xmlns:p14="http://schemas.microsoft.com/office/powerpoint/2010/main" val="299446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43891"/>
            <a:ext cx="10515600" cy="48330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pt-BR" dirty="0"/>
              <a:t>Há 23 anos tramita na Vara Especializada do Meio Ambiente, da comarca de Manaus, uma Ação Civil Pública pedindo a retirada e desmonte dos flutuantes.</a:t>
            </a:r>
          </a:p>
          <a:p>
            <a:pPr algn="just"/>
            <a:r>
              <a:rPr lang="pt-BR" dirty="0"/>
              <a:t>Em maio de 2024, a Justiça do Amazonas determinou a retomada da ordem de remoção e desmonte dos flutuantes.</a:t>
            </a:r>
          </a:p>
          <a:p>
            <a:pPr algn="just"/>
            <a:r>
              <a:rPr lang="pt-BR" dirty="0"/>
              <a:t>De acordo coma sentença, embora haja o direito humano de moradia, não se pode ignorar o direito humano ao meio ambiente ecologicamente equilibrado, permitindo que se use o rio, bem público ambiental e recurso natural limitado, sem atender à Política Nacional dos Recursos Hídricos.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281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1" y="55819"/>
            <a:ext cx="12193057" cy="6858594"/>
          </a:xfrm>
          <a:prstGeom prst="rect">
            <a:avLst/>
          </a:prstGeom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xmlns="" id="{A2016F43-755B-F4F8-24D4-8CA3757B9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724876"/>
            <a:ext cx="6414868" cy="53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6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729" y="-594"/>
            <a:ext cx="12649729" cy="68585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15636" y="482947"/>
            <a:ext cx="6649834" cy="5891511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pt-BR" sz="1800" i="1" kern="100" dirty="0">
              <a:solidFill>
                <a:schemeClr val="bg2">
                  <a:lumMod val="1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endParaRPr lang="pt-BR" sz="2200" kern="100" dirty="0">
              <a:solidFill>
                <a:schemeClr val="bg2">
                  <a:lumMod val="1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800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lei do rio não cessa nunca de impor-se sobre a vida dos homens. 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800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o império da água. [...] Água negra do Andirá e do Negro.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800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Água barrenta do Solimões, do Madeira, do Purus. As águas claras e verdes do Tapajós, do Xingu.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3800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[...] É o Amazonas e o seu ciclo das águas.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 das “primeiras águas”, quando o rio dá sinal de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tem vontade de crescer. Tempo de enchente, de vazante, tempo de seca. 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o regime das águas condicionando e transformando a vida do homem amazônico ao longo das etapas do ano.</a:t>
            </a:r>
          </a:p>
          <a:p>
            <a:pPr marL="0" indent="0" algn="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9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Thiago de Mello. Pátria das Águas – 1978.</a:t>
            </a:r>
            <a:endParaRPr lang="pt-BR" sz="29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pt-BR" sz="1800" i="1" kern="100" dirty="0">
                <a:solidFill>
                  <a:schemeClr val="bg2">
                    <a:lumMod val="1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solidFill>
                <a:schemeClr val="bg2">
                  <a:lumMod val="1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AD0F65CB-FE9A-2AF1-0542-BC167FC35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31260" y="2444423"/>
            <a:ext cx="2115847" cy="2347086"/>
          </a:xfrm>
        </p:spPr>
        <p:txBody>
          <a:bodyPr>
            <a:normAutofit fontScale="40000" lnSpcReduction="20000"/>
          </a:bodyPr>
          <a:lstStyle/>
          <a:p>
            <a:pPr marL="0" indent="0" algn="r">
              <a:lnSpc>
                <a:spcPct val="115000"/>
              </a:lnSpc>
              <a:spcAft>
                <a:spcPts val="800"/>
              </a:spcAft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6320EDE-1947-B3BD-325E-20DF67173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70" y="1607127"/>
            <a:ext cx="4355019" cy="29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03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211"/>
            <a:ext cx="12193057" cy="6858594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4DFD486-E6FA-61A6-8B05-784D92330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636" y="1163773"/>
            <a:ext cx="5181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rio atua como principal estruturador da ocupação humana </a:t>
            </a:r>
            <a:r>
              <a:rPr lang="pt-B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região e 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ribeirinhos fazem do rio e da várzea o seu habitat.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adaptação dessas populações ao ambiente local se deu basicamente em dois tipos diferentes de </a:t>
            </a:r>
            <a:r>
              <a:rPr lang="pt-BR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habitação: a palafita e a flutuante</a:t>
            </a: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pt-BR" dirty="0"/>
          </a:p>
        </p:txBody>
      </p:sp>
      <p:pic>
        <p:nvPicPr>
          <p:cNvPr id="13" name="Espaço Reservado para Conteúdo 12" descr="Barco na água&#10;&#10;Descrição gerada automaticamente">
            <a:extLst>
              <a:ext uri="{FF2B5EF4-FFF2-40B4-BE49-F238E27FC236}">
                <a16:creationId xmlns:a16="http://schemas.microsoft.com/office/drawing/2014/main" xmlns="" id="{5AA785B6-CD26-AD64-29AC-65A0B7052F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50" y="2853898"/>
            <a:ext cx="4533314" cy="3399986"/>
          </a:xfrm>
        </p:spPr>
      </p:pic>
      <p:pic>
        <p:nvPicPr>
          <p:cNvPr id="2" name="Picture 2" descr="Em Manaus, famílias vivem dois meses por ano em casas inundadas de água  suja - Amazonas - Natureza do Desastre - Folha de S.Paulo">
            <a:extLst>
              <a:ext uri="{FF2B5EF4-FFF2-40B4-BE49-F238E27FC236}">
                <a16:creationId xmlns:a16="http://schemas.microsoft.com/office/drawing/2014/main" xmlns="" id="{F4179305-2FAA-AC29-29E0-57127F9BC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57" y="204031"/>
            <a:ext cx="4794083" cy="319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1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E1EEC61E-8956-6251-8A7A-D5FCCC8768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09988"/>
            <a:ext cx="5181600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200" dirty="0">
                <a:latin typeface="Aptos" panose="020B0004020202020204" pitchFamily="34" charset="0"/>
              </a:rPr>
              <a:t>A habitação flutuante assemelha-se às palafitas na escolha dos materiais construtivos, porém se difere no fato de não ser presa ao solo.</a:t>
            </a:r>
          </a:p>
          <a:p>
            <a:pPr algn="just"/>
            <a:r>
              <a:rPr lang="pt-BR" sz="2200" dirty="0">
                <a:latin typeface="Aptos" panose="020B0004020202020204" pitchFamily="34" charset="0"/>
              </a:rPr>
              <a:t>Ela flutua sobre as águas, podendo mudar de lugar, puxada por uma embarcação. </a:t>
            </a:r>
          </a:p>
          <a:p>
            <a:pPr algn="just"/>
            <a:r>
              <a:rPr lang="pt-BR" sz="2200" dirty="0">
                <a:latin typeface="Aptos" panose="020B0004020202020204" pitchFamily="34" charset="0"/>
              </a:rPr>
              <a:t>Além disso, tem a vantagem de ser menos vulnerável às cheias e vazantes dos rios.</a:t>
            </a:r>
          </a:p>
          <a:p>
            <a:endParaRPr lang="pt-BR" dirty="0"/>
          </a:p>
        </p:txBody>
      </p:sp>
      <p:pic>
        <p:nvPicPr>
          <p:cNvPr id="3074" name="Picture 2" descr="Flutuantes: casas sobre os rios da Amazônia - Portal Amazônia">
            <a:extLst>
              <a:ext uri="{FF2B5EF4-FFF2-40B4-BE49-F238E27FC236}">
                <a16:creationId xmlns:a16="http://schemas.microsoft.com/office/drawing/2014/main" xmlns="" id="{07F4C085-4472-99FA-FAC1-FCEE2CD861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64" y="1197884"/>
            <a:ext cx="5181600" cy="422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CB2175C-9925-FA3A-F97A-DEDA4FBF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638" y="184582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ptos" panose="020B0004020202020204" pitchFamily="34" charset="0"/>
              </a:rPr>
              <a:t>A Cidade Flutuante – 1920 a 1967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7427D925-5BA0-BF30-72CF-601BC1BC9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327" y="1510145"/>
            <a:ext cx="5479473" cy="46668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i="1" dirty="0"/>
              <a:t>Sem a devida preparação para fazer face à competência urbana e não encontrando condições mínimas de participação e promoção social e econômica, essas populações tendem rapidamente a marginalizar-se nos grandes centros urbanos.</a:t>
            </a:r>
          </a:p>
          <a:p>
            <a:pPr marL="0" indent="0" algn="just">
              <a:buNone/>
            </a:pPr>
            <a:r>
              <a:rPr lang="pt-BR" i="1" dirty="0"/>
              <a:t> O aparecimento das estancias, cortiços, favelas e mocambos constituem expressões dessa luta pela conquista, a qualquer custo, do teto e do emprego.</a:t>
            </a:r>
          </a:p>
          <a:p>
            <a:pPr marL="0" indent="0" algn="r">
              <a:buNone/>
            </a:pPr>
            <a:r>
              <a:rPr lang="pt-BR" dirty="0"/>
              <a:t> (Benchimol, 1964)</a:t>
            </a:r>
          </a:p>
          <a:p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923A2F9-27C2-8C7C-163F-2F29FECC27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02" y="1510144"/>
            <a:ext cx="4707036" cy="466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5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42" y="35433"/>
            <a:ext cx="12389396" cy="6969035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97B91484-3E64-0BF3-9CB8-661660829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781" y="1055099"/>
            <a:ext cx="5507847" cy="435133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endParaRPr lang="pt-BR" sz="1800" dirty="0">
              <a:latin typeface="Aptos" panose="020B0004020202020204" pitchFamily="34" charset="0"/>
            </a:endParaRPr>
          </a:p>
          <a:p>
            <a:pPr algn="just"/>
            <a:r>
              <a:rPr lang="pt-BR" sz="2000" dirty="0">
                <a:latin typeface="Aptos" panose="020B0004020202020204" pitchFamily="34" charset="0"/>
              </a:rPr>
              <a:t>Havia tudo o que uma cidade necessita para sua existência: farmácia, boate, roupas e mercadinhos</a:t>
            </a:r>
          </a:p>
          <a:p>
            <a:pPr algn="just"/>
            <a:r>
              <a:rPr lang="pt-BR" sz="2000" dirty="0">
                <a:latin typeface="Aptos" panose="020B0004020202020204" pitchFamily="34" charset="0"/>
              </a:rPr>
              <a:t>As habitações flutuantes não apresentavam as mínimas condições de conforto e higiene aos seus usuários e constituíam um grave problema de ordem social.</a:t>
            </a:r>
          </a:p>
          <a:p>
            <a:pPr algn="just"/>
            <a:r>
              <a:rPr lang="pt-BR" sz="2000" dirty="0">
                <a:latin typeface="Aptos" panose="020B0004020202020204" pitchFamily="34" charset="0"/>
              </a:rPr>
              <a:t>Abrigava, ainda, bandidos e malandros e tinha até estradas flutuantes com cobranças de pedágio, além de prostíbulos.</a:t>
            </a:r>
          </a:p>
          <a:p>
            <a:pPr algn="just"/>
            <a:r>
              <a:rPr lang="pt-BR" sz="2000" dirty="0">
                <a:latin typeface="Aptos" panose="020B0004020202020204" pitchFamily="34" charset="0"/>
              </a:rPr>
              <a:t>Do rio se banhavam, comiam e viviam</a:t>
            </a:r>
            <a:r>
              <a:rPr lang="pt-BR" sz="1800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D246F6F0-C6D1-A3D7-0778-B60431B6B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4" y="91230"/>
            <a:ext cx="5807026" cy="391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23FCF06-6165-60D3-A2C3-22C747DAF7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66" y="3639065"/>
            <a:ext cx="4475278" cy="296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6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9924" cy="6811832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56FA1C59-8C5A-2E84-0A22-7E2ABE7E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8527"/>
            <a:ext cx="5181600" cy="462843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/>
              <a:t>Em 1966, a cidade Flutuante tinha uma quase 12.000 moradores, uma população que superava a maioria dos bairros de Manaus e até de municípios do Amazonas.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Em 1967, o governo do Estado desarticulou a cidade flutuante, transferindo seus moradores para diversos bairros da cidade.</a:t>
            </a:r>
          </a:p>
          <a:p>
            <a:pPr algn="just"/>
            <a:endParaRPr lang="pt-BR" sz="24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EEB8187-5226-37DA-D34D-E5136856180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984739"/>
            <a:ext cx="5738446" cy="49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23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DD1B1FCE-62AD-EA15-3893-BFE934CD7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>
                <a:latin typeface="Aptos" panose="020B0004020202020204" pitchFamily="34" charset="0"/>
              </a:rPr>
              <a:t>Os Flutuantes do Rio Tarumã-Açu/2024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xmlns="" id="{56FA1C59-8C5A-2E84-0A22-7E2ABE7EE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97281"/>
            <a:ext cx="5181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pt-BR" sz="2400" dirty="0">
                <a:latin typeface="Aptos" panose="020B0004020202020204" pitchFamily="34" charset="0"/>
              </a:rPr>
              <a:t>Do total de cerca de 900 flutuantes, aproximadamente 73% são alugados para lazer ou funcionam como bares, restaurantes e outros serviços. O restante é ocupado por residências (21%) e outros usos.</a:t>
            </a:r>
          </a:p>
          <a:p>
            <a:pPr algn="just"/>
            <a:r>
              <a:rPr lang="pt-BR" sz="2400" dirty="0">
                <a:latin typeface="Aptos" panose="020B0004020202020204" pitchFamily="34" charset="0"/>
              </a:rPr>
              <a:t>Apenas 100 possuem licença ambiental, porém elas estão suspensas por determinação do Conselho Estadual de Recursos Hídricos do Amazonas.</a:t>
            </a:r>
          </a:p>
        </p:txBody>
      </p:sp>
      <p:pic>
        <p:nvPicPr>
          <p:cNvPr id="4098" name="Picture 2" descr="Juiz endurece retirada de flutuantes do Tarumã e manda cortar luz">
            <a:extLst>
              <a:ext uri="{FF2B5EF4-FFF2-40B4-BE49-F238E27FC236}">
                <a16:creationId xmlns:a16="http://schemas.microsoft.com/office/drawing/2014/main" xmlns="" id="{7BF9A711-1D3B-2BBB-A91C-C6325BFC27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448972"/>
            <a:ext cx="5710311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96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9" descr="Grupo de pessoas dentro de barco na água&#10;&#10;Descrição gerada automaticamente">
            <a:extLst>
              <a:ext uri="{FF2B5EF4-FFF2-40B4-BE49-F238E27FC236}">
                <a16:creationId xmlns:a16="http://schemas.microsoft.com/office/drawing/2014/main" xmlns="" id="{8CE069DD-5368-E22E-A3DE-5E76D9D75B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188963"/>
            <a:ext cx="5181600" cy="3471069"/>
          </a:xfr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EB211965-64F5-4B50-4940-059154CCE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1413" y="530225"/>
            <a:ext cx="5181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pt-BR" sz="2800" dirty="0"/>
              <a:t>Durante toda a semana eles são ocupados por centenas de pessoas que buscam lazer. </a:t>
            </a:r>
          </a:p>
          <a:p>
            <a:pPr algn="just"/>
            <a:r>
              <a:rPr lang="pt-BR" sz="2800" dirty="0"/>
              <a:t>Esses frequentadores atiram nas águas garrafas, lixo plástico e outros materiais poluentes.</a:t>
            </a:r>
          </a:p>
          <a:p>
            <a:pPr algn="just"/>
            <a:r>
              <a:rPr lang="pt-BR" sz="2800" dirty="0"/>
              <a:t> Os esgotos dos banheiros dos flutuantes são despejados nas águas.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1" name="Imagem 10" descr="Flutuante em Manaus sediou evento, encerrado por fiscais no domingo — Foto: Divulgação">
            <a:extLst>
              <a:ext uri="{FF2B5EF4-FFF2-40B4-BE49-F238E27FC236}">
                <a16:creationId xmlns:a16="http://schemas.microsoft.com/office/drawing/2014/main" xmlns="" id="{91DF0BD1-6959-810A-2D4D-A2EAA957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2" y="3430127"/>
            <a:ext cx="4858365" cy="3238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266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 - IIIGSEA - ISIGSEA.pptx" id="{8C81D8BF-FAB3-4E0B-A1FD-097C46BFE2F1}" vid="{7402B631-FFE1-4D2D-B13F-D2BCB60FE8C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- IIIGSEA - ISIGSEA PROFESSORA CLAUDIA TORQUATO</Template>
  <TotalTime>3009</TotalTime>
  <Words>616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 Cidade Flutuante – 1920 a 1967</vt:lpstr>
      <vt:lpstr>Apresentação do PowerPoint</vt:lpstr>
      <vt:lpstr>Apresentação do PowerPoint</vt:lpstr>
      <vt:lpstr>Os Flutuantes do Rio Tarumã-Açu/2024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Carla Torquato</dc:creator>
  <cp:lastModifiedBy>Ailton Dias Gouveia</cp:lastModifiedBy>
  <cp:revision>4</cp:revision>
  <dcterms:created xsi:type="dcterms:W3CDTF">2024-08-10T14:13:09Z</dcterms:created>
  <dcterms:modified xsi:type="dcterms:W3CDTF">2024-10-26T18:54:33Z</dcterms:modified>
</cp:coreProperties>
</file>