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+TSYGhVHu/JZECjDJG2GmFwlE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081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15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94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91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1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63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59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61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780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733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347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06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53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201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62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66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16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78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31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47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60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68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00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65" y="196553"/>
            <a:ext cx="11612617" cy="64651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Google Shape;90;p1"/>
          <p:cNvSpPr/>
          <p:nvPr/>
        </p:nvSpPr>
        <p:spPr>
          <a:xfrm>
            <a:off x="4846320" y="2763520"/>
            <a:ext cx="6451600" cy="25400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Adaptação às Mudanças Climáticas das Comunidades Pesqueiras Artesanais do Litoral Marinho Peruano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C. Alvarez Merino, Kelly Vodden</a:t>
            </a:r>
            <a:b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UPC, Lima, Peru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" y="37084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Pesquisa Colaborativa</a:t>
            </a:r>
            <a:endParaRPr/>
          </a:p>
        </p:txBody>
      </p:sp>
      <p:grpSp>
        <p:nvGrpSpPr>
          <p:cNvPr id="241" name="Google Shape;241;p10"/>
          <p:cNvGrpSpPr/>
          <p:nvPr/>
        </p:nvGrpSpPr>
        <p:grpSpPr>
          <a:xfrm>
            <a:off x="838200" y="2532717"/>
            <a:ext cx="10515600" cy="2937153"/>
            <a:chOff x="0" y="707092"/>
            <a:chExt cx="10515600" cy="2937153"/>
          </a:xfrm>
        </p:grpSpPr>
        <p:sp>
          <p:nvSpPr>
            <p:cNvPr id="242" name="Google Shape;242;p10"/>
            <p:cNvSpPr/>
            <p:nvPr/>
          </p:nvSpPr>
          <p:spPr>
            <a:xfrm>
              <a:off x="0" y="707092"/>
              <a:ext cx="10515600" cy="1305401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394883" y="1000807"/>
              <a:ext cx="717970" cy="7179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507738" y="707092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1507738" y="707092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150" tIns="138150" rIns="138150" bIns="138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Metodologia Participativa</a:t>
              </a:r>
              <a:r>
                <a:rPr lang="pt-BR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O estudo é realizado através de uma metodologia participativa que envolve tanto pesquisadores universitários quanto a comunidade de coletores de algas marinhas.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0" y="2338844"/>
              <a:ext cx="10515600" cy="1305401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94883" y="2632559"/>
              <a:ext cx="717970" cy="7179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1507738" y="2338844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1507738" y="2338844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150" tIns="138150" rIns="138150" bIns="138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Objetivos </a:t>
              </a:r>
              <a:r>
                <a:rPr lang="pt-BR" sz="2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 investigação</a:t>
              </a:r>
              <a:r>
                <a:rPr lang="pt-BR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Identificar a natureza do LEK, como este conhecimento inclui os efeitos das alterações climáticas e como contribui para a resiliência da indústria e o bem-estar da comunidade.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480" y="274637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Área de Estudo e Espécies</a:t>
            </a:r>
            <a:endParaRPr sz="3600" b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estudo concentra-se no cultivo de algas, especificamente a espécie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Chondrocanthus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chamissoi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na região de Pisco, Peru. Essa área foi escolhida devido à presença de quatro associações de coletores de algas que participam de um projeto de cultivo desde 2007.Pisco, localizada ao sul de Lima, apresenta condições climáticas favoráveis e uma infraestrutura adequada para a atividade econômica, incluindo turismo e exploração de recursos naturais. No entanto, um forte terremoto em 2007 afetou significativamente a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região.O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Chondrocanthus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chamissoi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é uma alga de importância econômica na região, conhecida localmente como "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yuyo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ou "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cochayuyo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". Seu crescimento depende de fatores ecológicos como temperatura, iluminação, salinidade e tipo de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substrato.O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objetivo do estudo é aprofundar as características e as condições de cultivo dessa espécie de alga.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8880" y="477837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4218940" y="5690403"/>
            <a:ext cx="38658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Calibri"/>
              <a:buNone/>
            </a:pPr>
            <a:r>
              <a:rPr lang="pt-B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Mapa de Pisco e Paracas</a:t>
            </a:r>
            <a:r>
              <a:rPr lang="pt-BR" sz="4400"/>
              <a:t/>
            </a:r>
            <a:br>
              <a:rPr lang="pt-BR" sz="4400"/>
            </a:br>
            <a:endParaRPr/>
          </a:p>
        </p:txBody>
      </p:sp>
      <p:sp>
        <p:nvSpPr>
          <p:cNvPr id="265" name="Google Shape;265;p12"/>
          <p:cNvSpPr/>
          <p:nvPr/>
        </p:nvSpPr>
        <p:spPr>
          <a:xfrm>
            <a:off x="3530600" y="291422"/>
            <a:ext cx="5242560" cy="538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4336" r="4471"/>
          <a:stretch/>
        </p:blipFill>
        <p:spPr>
          <a:xfrm>
            <a:off x="4163059" y="586221"/>
            <a:ext cx="3865880" cy="479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280" y="217932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0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4066540" y="5891985"/>
            <a:ext cx="4058920" cy="6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Calibri"/>
              <a:buNone/>
            </a:pPr>
            <a:r>
              <a:rPr lang="pt-B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Chondrocanthus chamissoi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2743666" y="196056"/>
            <a:ext cx="5679441" cy="56489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4">
            <a:alphaModFix/>
          </a:blip>
          <a:srcRect l="368" b="-1"/>
          <a:stretch/>
        </p:blipFill>
        <p:spPr>
          <a:xfrm>
            <a:off x="2940787" y="1102700"/>
            <a:ext cx="5285197" cy="374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3680" y="41148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58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1170940" y="294005"/>
            <a:ext cx="9850120" cy="107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Indústria, os </a:t>
            </a:r>
            <a:r>
              <a:rPr lang="pt-BR" sz="36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Colheitores</a:t>
            </a: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e suas Associações</a:t>
            </a:r>
            <a:endParaRPr sz="3600" b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1432561" y="1665902"/>
            <a:ext cx="9103360" cy="4560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14"/>
          <p:cNvGrpSpPr/>
          <p:nvPr/>
        </p:nvGrpSpPr>
        <p:grpSpPr>
          <a:xfrm>
            <a:off x="2152649" y="1817427"/>
            <a:ext cx="7886700" cy="4347413"/>
            <a:chOff x="0" y="1962"/>
            <a:chExt cx="7886700" cy="4347413"/>
          </a:xfrm>
        </p:grpSpPr>
        <p:sp>
          <p:nvSpPr>
            <p:cNvPr id="285" name="Google Shape;285;p14"/>
            <p:cNvSpPr/>
            <p:nvPr/>
          </p:nvSpPr>
          <p:spPr>
            <a:xfrm>
              <a:off x="0" y="2626263"/>
              <a:ext cx="7886700" cy="1723112"/>
            </a:xfrm>
            <a:prstGeom prst="rect">
              <a:avLst/>
            </a:prstGeom>
            <a:solidFill>
              <a:srgbClr val="BF504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0" y="2626263"/>
              <a:ext cx="7886700" cy="1723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 coletores de algas marinhas em Pisco, muitos migrantes das áreas agrícolas andinas, formaram associações para representar os seus interesses. Estas associações não têm experiência em gestão empresarial, mas estão a receber apoio para desenvolver capacidades locais e promover o desenvolvimento sustentável.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 rot="10800000">
              <a:off x="0" y="1962"/>
              <a:ext cx="7886700" cy="265014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99B95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 txBox="1"/>
            <p:nvPr/>
          </p:nvSpPr>
          <p:spPr>
            <a:xfrm>
              <a:off x="0" y="1962"/>
              <a:ext cx="7886700" cy="172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produção de algas marinhas em Pisco cresceu rapidamente entre 2004 e 2006, tal como as exportações nacionais. No entanto, devido a preocupações com o impacto ambiental, a </a:t>
              </a:r>
              <a:r>
                <a:rPr lang="pt-BR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extracção</a:t>
              </a:r>
              <a:r>
                <a:rPr lang="pt-B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 comercialização de algas marinhas foi proibida em 2008.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9" name="Google Shape;2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2561" y="1077716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382520" y="4749257"/>
            <a:ext cx="7584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Calibri"/>
              <a:buNone/>
            </a:pPr>
            <a:r>
              <a:rPr lang="pt-BR"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Atores humanos e processo de colheita de algas marinhas.</a:t>
            </a:r>
            <a:br>
              <a:rPr lang="pt-BR"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Fonte: entrevistas e visitas in loco.</a:t>
            </a: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2306320" y="582249"/>
            <a:ext cx="7878970" cy="37840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4559" y="582249"/>
            <a:ext cx="6669602" cy="358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" y="4366306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1893597" y="4615430"/>
            <a:ext cx="84048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Calibri"/>
              <a:buNone/>
            </a:pPr>
            <a:r>
              <a:rPr lang="pt-BR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Monitoramento Marinho Independente Dos Fundos Marinhos</a:t>
            </a:r>
            <a:endParaRPr sz="22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2044755" y="483452"/>
            <a:ext cx="7878970" cy="37840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623651" y="1494155"/>
            <a:ext cx="6578938" cy="183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0451" y="4267818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1488440" y="47745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None/>
            </a:pPr>
            <a:r>
              <a:rPr lang="pt-BR" sz="19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Impacto do ecossistema marinho do Pisco na alga Chondroacanthus chamissoi.</a:t>
            </a:r>
            <a:br>
              <a:rPr lang="pt-BR" sz="19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9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Fonte: entrevistas e visitas ao local</a:t>
            </a:r>
            <a:endParaRPr/>
          </a:p>
        </p:txBody>
      </p:sp>
      <p:sp>
        <p:nvSpPr>
          <p:cNvPr id="314" name="Google Shape;314;p17"/>
          <p:cNvSpPr/>
          <p:nvPr/>
        </p:nvSpPr>
        <p:spPr>
          <a:xfrm>
            <a:off x="2156514" y="658222"/>
            <a:ext cx="7878970" cy="37840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6109" y="757872"/>
            <a:ext cx="7059780" cy="358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752" y="4571365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Gestão de Recursos, Ecossistemas</a:t>
            </a:r>
            <a:br>
              <a:rPr lang="pt-BR" sz="36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6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 Atividades no Pisco</a:t>
            </a:r>
            <a:endParaRPr sz="3600" b="1"/>
          </a:p>
        </p:txBody>
      </p:sp>
      <p:grpSp>
        <p:nvGrpSpPr>
          <p:cNvPr id="323" name="Google Shape;323;p18"/>
          <p:cNvGrpSpPr/>
          <p:nvPr/>
        </p:nvGrpSpPr>
        <p:grpSpPr>
          <a:xfrm>
            <a:off x="838200" y="1830015"/>
            <a:ext cx="10515600" cy="4342556"/>
            <a:chOff x="0" y="4390"/>
            <a:chExt cx="10515600" cy="4342556"/>
          </a:xfrm>
        </p:grpSpPr>
        <p:sp>
          <p:nvSpPr>
            <p:cNvPr id="324" name="Google Shape;324;p18"/>
            <p:cNvSpPr/>
            <p:nvPr/>
          </p:nvSpPr>
          <p:spPr>
            <a:xfrm>
              <a:off x="0" y="4390"/>
              <a:ext cx="10515600" cy="1409118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 txBox="1"/>
            <p:nvPr/>
          </p:nvSpPr>
          <p:spPr>
            <a:xfrm>
              <a:off x="68787" y="73177"/>
              <a:ext cx="10378026" cy="1271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 centralismo político do país, com decisões tomadas principalmente a partir de Lima, impede a consideração das especificidades regionais. Isto é evidenciado pela recente proibição da colheita de algas marinhas, que não teve em conta o conhecimento local ou as consequências sociais.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0" y="1471109"/>
              <a:ext cx="10515600" cy="1409118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 txBox="1"/>
            <p:nvPr/>
          </p:nvSpPr>
          <p:spPr>
            <a:xfrm>
              <a:off x="68787" y="1539896"/>
              <a:ext cx="10378026" cy="1271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 actores locais percebem que as alterações climáticas não são consideradas no planeamento das actividades relacionadas com as algas e que não existem acções para adaptar as organizações do sector a este fenómeno.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0" y="2937828"/>
              <a:ext cx="10515600" cy="1409118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 txBox="1"/>
            <p:nvPr/>
          </p:nvSpPr>
          <p:spPr>
            <a:xfrm>
              <a:off x="68787" y="3006615"/>
              <a:ext cx="10378026" cy="1271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Contudo, podemos destacar a importância do conhecimento local (LEK) para desenvolver regulamentações e programas de cogestão. Serão citadas iniciativas que buscam incentivar a participação e a troca de conhecimentos como possíveis caminhos para superar as limitações atuais.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000" y="824706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 txBox="1">
            <a:spLocks noGrp="1"/>
          </p:cNvSpPr>
          <p:nvPr>
            <p:ph type="title"/>
          </p:nvPr>
        </p:nvSpPr>
        <p:spPr>
          <a:xfrm>
            <a:off x="984457" y="2397760"/>
            <a:ext cx="4597400" cy="121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pt-BR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HISTÓRIA DE APRENDIZAGEM</a:t>
            </a: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5435599" y="579120"/>
            <a:ext cx="6347405" cy="552141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559" y="1052393"/>
            <a:ext cx="5572227" cy="422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760" y="645993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6194259" y="609600"/>
            <a:ext cx="5372101" cy="5513767"/>
          </a:xfrm>
          <a:custGeom>
            <a:avLst/>
            <a:gdLst/>
            <a:ahLst/>
            <a:cxnLst/>
            <a:rect l="l" t="t" r="r" b="b"/>
            <a:pathLst>
              <a:path w="5372101" h="5513767" extrusionOk="0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" dist="12700" dir="3000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194259" y="609600"/>
            <a:ext cx="5372101" cy="5513767"/>
          </a:xfrm>
          <a:custGeom>
            <a:avLst/>
            <a:gdLst/>
            <a:ahLst/>
            <a:cxnLst/>
            <a:rect l="l" t="t" r="r" b="b"/>
            <a:pathLst>
              <a:path w="5372101" h="5513767" extrusionOk="0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651086" y="2524343"/>
            <a:ext cx="4458446" cy="313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pt-BR" sz="1900" dirty="0"/>
              <a:t>O Peru é uma economia de rendimento médio-baixo, com 48% da sua população na pobreza, apesar do crescimento económico. Este estudo examina como o conhecimento ecológico local (LEK) pode melhorar a capacidade adaptativa às mudanças ambientais, especialmente climáticas, nas áreas costeiras do Peru, utilizando um estudo de caso em Pisco e a indústria de colheita e cultivo de algas marinhas.</a:t>
            </a:r>
            <a:endParaRPr dirty="0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6492728" y="1071350"/>
            <a:ext cx="4775162" cy="124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sz="36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8026434" y="399531"/>
            <a:ext cx="1707751" cy="428984"/>
          </a:xfrm>
          <a:custGeom>
            <a:avLst/>
            <a:gdLst/>
            <a:ahLst/>
            <a:cxnLst/>
            <a:rect l="l" t="t" r="r" b="b"/>
            <a:pathLst>
              <a:path w="2201784" h="594531" extrusionOk="0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899" y="828515"/>
            <a:ext cx="4582462" cy="445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8901" y="30988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Resultados Principais</a:t>
            </a:r>
            <a:endParaRPr sz="3600" b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20"/>
          <p:cNvGrpSpPr/>
          <p:nvPr/>
        </p:nvGrpSpPr>
        <p:grpSpPr>
          <a:xfrm>
            <a:off x="838200" y="2062244"/>
            <a:ext cx="10515600" cy="3878099"/>
            <a:chOff x="0" y="236619"/>
            <a:chExt cx="10515600" cy="3878099"/>
          </a:xfrm>
        </p:grpSpPr>
        <p:sp>
          <p:nvSpPr>
            <p:cNvPr id="347" name="Google Shape;347;p20"/>
            <p:cNvSpPr/>
            <p:nvPr/>
          </p:nvSpPr>
          <p:spPr>
            <a:xfrm>
              <a:off x="0" y="236619"/>
              <a:ext cx="10515600" cy="123317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 txBox="1"/>
            <p:nvPr/>
          </p:nvSpPr>
          <p:spPr>
            <a:xfrm>
              <a:off x="60199" y="296818"/>
              <a:ext cx="1039520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Impactos das Mudanças Climáticas: Contaminação da água, diminuição dos recursos e uso conflitante do espaço marinho.</a:t>
              </a:r>
              <a:endParaRPr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0" y="1559079"/>
              <a:ext cx="10515600" cy="123317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 txBox="1"/>
            <p:nvPr/>
          </p:nvSpPr>
          <p:spPr>
            <a:xfrm>
              <a:off x="60199" y="1619278"/>
              <a:ext cx="1039520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Importância das Correntes Marinhas: Influência nas condições oceânicas e no crescimento das algas.</a:t>
              </a:r>
              <a:endParaRPr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0" y="2881539"/>
              <a:ext cx="10515600" cy="123317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 txBox="1"/>
            <p:nvPr/>
          </p:nvSpPr>
          <p:spPr>
            <a:xfrm>
              <a:off x="60199" y="2941738"/>
              <a:ext cx="1039520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Conhecimento Codificado: LEK sobre habitats marinhos e condições específicas para o cultivo de algas.</a:t>
              </a:r>
              <a:endParaRPr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3" name="Google Shape;35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080" y="1144291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dirty="0"/>
          </a:p>
        </p:txBody>
      </p:sp>
      <p:grpSp>
        <p:nvGrpSpPr>
          <p:cNvPr id="360" name="Google Shape;360;p21"/>
          <p:cNvGrpSpPr/>
          <p:nvPr/>
        </p:nvGrpSpPr>
        <p:grpSpPr>
          <a:xfrm>
            <a:off x="838200" y="2906192"/>
            <a:ext cx="10515599" cy="2190202"/>
            <a:chOff x="0" y="1080567"/>
            <a:chExt cx="10515599" cy="2190202"/>
          </a:xfrm>
        </p:grpSpPr>
        <p:sp>
          <p:nvSpPr>
            <p:cNvPr id="361" name="Google Shape;361;p21"/>
            <p:cNvSpPr/>
            <p:nvPr/>
          </p:nvSpPr>
          <p:spPr>
            <a:xfrm>
              <a:off x="0" y="1080567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328612" y="1392749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383617" y="1447754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Resiliência da Indústria: O LEK contribui para a resiliência e sustentabilidade da indústria de algas.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3614737" y="1080567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3943350" y="1392749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 txBox="1"/>
            <p:nvPr/>
          </p:nvSpPr>
          <p:spPr>
            <a:xfrm>
              <a:off x="3998355" y="1447754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Bem-Estar Comunitário: Fortalecimento da comunidade através do compartilhamento do conhecimento.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7229475" y="1080567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7558087" y="1392749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 txBox="1"/>
            <p:nvPr/>
          </p:nvSpPr>
          <p:spPr>
            <a:xfrm>
              <a:off x="7613092" y="1447754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Desafios e Oportunidades: Necessidade de integrar o LEK no planejamento e gestão de recursos.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5840" y="164971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/>
          </a:p>
        </p:txBody>
      </p:sp>
      <p:grpSp>
        <p:nvGrpSpPr>
          <p:cNvPr id="377" name="Google Shape;377;p22"/>
          <p:cNvGrpSpPr/>
          <p:nvPr/>
        </p:nvGrpSpPr>
        <p:grpSpPr>
          <a:xfrm>
            <a:off x="838200" y="1825625"/>
            <a:ext cx="10515600" cy="4351338"/>
            <a:chOff x="0" y="0"/>
            <a:chExt cx="10515600" cy="4351338"/>
          </a:xfrm>
        </p:grpSpPr>
        <p:cxnSp>
          <p:nvCxnSpPr>
            <p:cNvPr id="378" name="Google Shape;378;p2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9" name="Google Shape;379;p22"/>
            <p:cNvSpPr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 txBox="1"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163825" rIns="163825" bIns="16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pt-BR" sz="4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Colaboradores: Comunidade de extratores de algas de Pisco, Memorial University of Newfoundland.</a:t>
              </a:r>
              <a:endPara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1" name="Google Shape;381;p2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2" name="Google Shape;382;p22"/>
            <p:cNvSpPr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163825" rIns="163825" bIns="16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pt-BR" sz="4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Financiadores e Apoio: Instituições e programas que apoiaram o estudo.</a:t>
              </a:r>
              <a:endPara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40" y="1148557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157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2952738" y="1726122"/>
            <a:ext cx="6258562" cy="457482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657" y="23161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1462511" y="1690688"/>
            <a:ext cx="9062719" cy="457482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2038349" y="2188265"/>
            <a:ext cx="8115299" cy="3550444"/>
            <a:chOff x="0" y="91677"/>
            <a:chExt cx="8115299" cy="3550444"/>
          </a:xfrm>
        </p:grpSpPr>
        <p:sp>
          <p:nvSpPr>
            <p:cNvPr id="113" name="Google Shape;113;p3"/>
            <p:cNvSpPr/>
            <p:nvPr/>
          </p:nvSpPr>
          <p:spPr>
            <a:xfrm>
              <a:off x="0" y="91677"/>
              <a:ext cx="2536031" cy="3550443"/>
            </a:xfrm>
            <a:prstGeom prst="rect">
              <a:avLst/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rgbClr val="E7CFCF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40846"/>
              <a:ext cx="2536031" cy="213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7700" tIns="330200" rIns="1977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pt-BR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Contexto: Mudanças climáticas globais e seus efeitos nas comunidades costeiras.</a:t>
              </a:r>
              <a:endParaRPr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35449" y="446722"/>
              <a:ext cx="1065133" cy="1065133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891434" y="602707"/>
              <a:ext cx="753163" cy="753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025" tIns="12700" rIns="830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pt-BR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0" y="3642049"/>
              <a:ext cx="2536031" cy="72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89634" y="91677"/>
              <a:ext cx="2536031" cy="3550443"/>
            </a:xfrm>
            <a:prstGeom prst="rect">
              <a:avLst/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rgbClr val="DDE5D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2789634" y="1440846"/>
              <a:ext cx="2536031" cy="213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7700" tIns="330200" rIns="1977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pt-BR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Pisco, Peru: Economia em desenvolvimento com desafios significativos na adaptação às mudanças climáticas.</a:t>
              </a:r>
              <a:endParaRPr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525083" y="446722"/>
              <a:ext cx="1065133" cy="1065133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3681068" y="602707"/>
              <a:ext cx="753163" cy="753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025" tIns="12700" rIns="830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pt-BR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9634" y="3642049"/>
              <a:ext cx="2536031" cy="72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579268" y="91677"/>
              <a:ext cx="2536031" cy="3550443"/>
            </a:xfrm>
            <a:prstGeom prst="rect">
              <a:avLst/>
            </a:prstGeom>
            <a:solidFill>
              <a:srgbClr val="D7D1DF">
                <a:alpha val="89411"/>
              </a:srgbClr>
            </a:solidFill>
            <a:ln w="25400" cap="flat" cmpd="sng">
              <a:solidFill>
                <a:srgbClr val="D7D1DF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5579268" y="1440846"/>
              <a:ext cx="2536031" cy="213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7700" tIns="330200" rIns="1977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pt-BR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Importância do LEK: Seu papel na gestão e adaptação às mudanças ambientais.</a:t>
              </a:r>
              <a:endParaRPr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14717" y="446722"/>
              <a:ext cx="1065133" cy="1065133"/>
            </a:xfrm>
            <a:prstGeom prst="ellipse">
              <a:avLst/>
            </a:prstGeom>
            <a:solidFill>
              <a:srgbClr val="F79543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6470702" y="602707"/>
              <a:ext cx="753163" cy="753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025" tIns="12700" rIns="830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pt-BR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579268" y="3642049"/>
              <a:ext cx="2536031" cy="72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349" y="713765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Resumo do Estudo</a:t>
            </a:r>
            <a:endParaRPr sz="36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952738" y="1726122"/>
            <a:ext cx="6258562" cy="457482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3300025" y="2410509"/>
            <a:ext cx="5591948" cy="3727966"/>
            <a:chOff x="1261675" y="2916"/>
            <a:chExt cx="5591948" cy="3727966"/>
          </a:xfrm>
        </p:grpSpPr>
        <p:sp>
          <p:nvSpPr>
            <p:cNvPr id="137" name="Google Shape;137;p4"/>
            <p:cNvSpPr/>
            <p:nvPr/>
          </p:nvSpPr>
          <p:spPr>
            <a:xfrm>
              <a:off x="1261675" y="2916"/>
              <a:ext cx="2329978" cy="1397987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302621" y="43862"/>
              <a:ext cx="2248086" cy="131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Objetivo: Examinar o conhecimento ecológico local (LEK) e seu impacto na adaptação às mudanças climáticas na comunidade de extratores de algas de Pisco, Peru.</a:t>
              </a:r>
              <a:endParaRPr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796692" y="412992"/>
              <a:ext cx="493955" cy="5778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3796692" y="528559"/>
              <a:ext cx="345769" cy="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523645" y="2916"/>
              <a:ext cx="2329978" cy="139798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4564591" y="43862"/>
              <a:ext cx="2248086" cy="131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Metodologia: Metodologia participativa, entrevistas, oficinas e análise documental.</a:t>
              </a:r>
              <a:endParaRPr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5400000">
              <a:off x="5441657" y="1564002"/>
              <a:ext cx="493955" cy="5778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5515285" y="1605941"/>
              <a:ext cx="346700" cy="345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4523645" y="2332895"/>
              <a:ext cx="2329978" cy="139798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4564591" y="2373841"/>
              <a:ext cx="2248086" cy="131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Resultados: Insights sobre a acumulação de LEK e sua contribuição para a resiliência da indústria e o bem-estar da comunidade.</a:t>
              </a:r>
              <a:endParaRPr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46228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Objetivos do Estudo</a:t>
            </a:r>
            <a:endParaRPr dirty="0"/>
          </a:p>
        </p:txBody>
      </p:sp>
      <p:grpSp>
        <p:nvGrpSpPr>
          <p:cNvPr id="154" name="Google Shape;154;p5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sp>
          <p:nvSpPr>
            <p:cNvPr id="155" name="Google Shape;155;p5"/>
            <p:cNvSpPr/>
            <p:nvPr/>
          </p:nvSpPr>
          <p:spPr>
            <a:xfrm>
              <a:off x="0" y="10685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75988" y="280191"/>
              <a:ext cx="683614" cy="683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Compreender o papel do LEK na adaptação à mudança ambiental.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0" y="155420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75988" y="1833861"/>
              <a:ext cx="683614" cy="6836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2100"/>
              </a:pPr>
              <a:r>
                <a:rPr lang="pt-BR" sz="2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pt-BR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Converter o conhecimento tácito em conhecimento articulado para criar novas oportunidades de aprendizagem e desenvolvimento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0" y="3107870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75988" y="3387531"/>
              <a:ext cx="683614" cy="68361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Facilitar o uso do LEK em ações de </a:t>
              </a:r>
              <a:r>
                <a:rPr lang="pt-BR" sz="2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co-gestão</a:t>
              </a:r>
              <a:r>
                <a:rPr lang="pt-BR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resolução de problemas marinhos, abordando questões éticas através de uma abordagem de pesquisa participativa.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7" name="Google Shape;16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8080" y="365125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/>
          </a:p>
        </p:txBody>
      </p:sp>
      <p:grpSp>
        <p:nvGrpSpPr>
          <p:cNvPr id="174" name="Google Shape;174;p6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sp>
          <p:nvSpPr>
            <p:cNvPr id="175" name="Google Shape;175;p6"/>
            <p:cNvSpPr/>
            <p:nvPr/>
          </p:nvSpPr>
          <p:spPr>
            <a:xfrm>
              <a:off x="0" y="53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75988" y="280191"/>
              <a:ext cx="683614" cy="683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pt-BR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Entrevistas: 25 entrevistas </a:t>
              </a:r>
              <a:r>
                <a:rPr lang="pt-BR" sz="25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semi-estruturadas</a:t>
              </a:r>
              <a:r>
                <a:rPr lang="pt-BR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 extratores de algas, acadêmicos e representantes do governo.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0" y="155420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75988" y="1833861"/>
              <a:ext cx="683614" cy="6836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pt-BR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Revisão Documental: Análise de estudos anteriores sobre mudanças climáticas e seu impacto na costa peruana.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0" y="3107870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75988" y="3387531"/>
              <a:ext cx="683614" cy="68361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pt-BR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Participação Comunitária: Reuniões e oficinas com a comunidade de extratores de algas.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7" name="Google Shape;18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6320" y="477837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83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Exposição do problema</a:t>
            </a:r>
            <a:endParaRPr/>
          </a:p>
        </p:txBody>
      </p:sp>
      <p:grpSp>
        <p:nvGrpSpPr>
          <p:cNvPr id="194" name="Google Shape;194;p7"/>
          <p:cNvGrpSpPr/>
          <p:nvPr/>
        </p:nvGrpSpPr>
        <p:grpSpPr>
          <a:xfrm>
            <a:off x="1256171" y="2812822"/>
            <a:ext cx="9679657" cy="2376943"/>
            <a:chOff x="417971" y="987197"/>
            <a:chExt cx="9679657" cy="2376943"/>
          </a:xfrm>
        </p:grpSpPr>
        <p:sp>
          <p:nvSpPr>
            <p:cNvPr id="195" name="Google Shape;195;p7"/>
            <p:cNvSpPr/>
            <p:nvPr/>
          </p:nvSpPr>
          <p:spPr>
            <a:xfrm>
              <a:off x="1212569" y="987197"/>
              <a:ext cx="1300252" cy="13002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17971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417971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pt-B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das Mudanças Climáticas Globais: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607673" y="987197"/>
              <a:ext cx="1300252" cy="13002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813075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3813075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pt-B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Problema Principal: </a:t>
              </a:r>
              <a:r>
                <a:rPr lang="pt-B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alterações climáticas globais apresentam desafios significativos para as comunidades costeiras cuja subsistência depende de </a:t>
              </a:r>
              <a:r>
                <a:rPr lang="pt-B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actividades</a:t>
              </a:r>
              <a:r>
                <a:rPr lang="pt-B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como a colheita de algas marinhas.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8002777" y="987197"/>
              <a:ext cx="1300252" cy="13002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208178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7208178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pt-BR" sz="11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Fatores </a:t>
              </a:r>
              <a:r>
                <a:rPr lang="pt-B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Específicos: </a:t>
              </a:r>
              <a:r>
                <a:rPr lang="pt-B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impactos incluem o aquecimento global, eventos "El </a:t>
              </a:r>
              <a:r>
                <a:rPr lang="pt-B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Niño</a:t>
              </a:r>
              <a:r>
                <a:rPr lang="pt-B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", poluição do espaço marinho, o declínio das espécies marinhas e a quebra dos ciclos ecológicos.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" name="Google Shape;20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2960" y="365125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Vulnerabilidade das comunidades locais</a:t>
            </a:r>
            <a:endParaRPr sz="3600" b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8"/>
          <p:cNvGrpSpPr/>
          <p:nvPr/>
        </p:nvGrpSpPr>
        <p:grpSpPr>
          <a:xfrm>
            <a:off x="839483" y="2332975"/>
            <a:ext cx="10513032" cy="3336636"/>
            <a:chOff x="1283" y="507350"/>
            <a:chExt cx="10513032" cy="3336636"/>
          </a:xfrm>
        </p:grpSpPr>
        <p:sp>
          <p:nvSpPr>
            <p:cNvPr id="212" name="Google Shape;212;p8"/>
            <p:cNvSpPr/>
            <p:nvPr/>
          </p:nvSpPr>
          <p:spPr>
            <a:xfrm>
              <a:off x="1283" y="507350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01904" y="982940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585701" y="1066737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pt-BR" sz="25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Capacidade Adaptativa: </a:t>
              </a:r>
              <a:r>
                <a:rPr lang="pt-BR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países em desenvolvimento, como o Peru, tendem a ter uma menor capacidade de adaptação às alterações climáticas e menos resiliência aos choques sistémicos.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508110" y="507350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008730" y="982940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6092527" y="1066737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pt-BR" sz="25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Contexto socioeconômico: </a:t>
              </a:r>
              <a:r>
                <a:rPr lang="pt-BR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Peru é um país em processo de industrialização com uma parte significativa da sua população vivendo na pobreza, o que agrava a vulnerabilidade das comunidades costeiras.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Google Shape;2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520" y="1284288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7"/>
            <a:ext cx="1219305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Conhecimento Ecológico Local (LEK)</a:t>
            </a:r>
            <a:endParaRPr sz="3600" b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9"/>
          <p:cNvGrpSpPr/>
          <p:nvPr/>
        </p:nvGrpSpPr>
        <p:grpSpPr>
          <a:xfrm>
            <a:off x="838200" y="2532717"/>
            <a:ext cx="10515600" cy="2937153"/>
            <a:chOff x="0" y="707092"/>
            <a:chExt cx="10515600" cy="2937153"/>
          </a:xfrm>
        </p:grpSpPr>
        <p:sp>
          <p:nvSpPr>
            <p:cNvPr id="226" name="Google Shape;226;p9"/>
            <p:cNvSpPr/>
            <p:nvPr/>
          </p:nvSpPr>
          <p:spPr>
            <a:xfrm>
              <a:off x="0" y="707092"/>
              <a:ext cx="10515600" cy="1305401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94883" y="1000807"/>
              <a:ext cx="717970" cy="7179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507738" y="707092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1507738" y="707092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150" tIns="138150" rIns="138150" bIns="138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Valor do LEK: </a:t>
              </a:r>
              <a:r>
                <a:rPr lang="pt-BR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LEK abrange o conhecimento acumulado e partilhado pelas comunidades locais sobre os efeitos das alterações climáticas nos recursos naturais, nas práticas de colheita e na vida comunitária.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0" y="2338844"/>
              <a:ext cx="10515600" cy="1305401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94883" y="2632559"/>
              <a:ext cx="717970" cy="7179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507738" y="2338844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1507738" y="2338844"/>
              <a:ext cx="9007861" cy="130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150" tIns="138150" rIns="138150" bIns="138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Documentação e utilização</a:t>
              </a:r>
              <a:r>
                <a:rPr lang="pt-BR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É crucial documentar e utilizar o LEK para fortalecer a capacidade das comunidades. enfrentar e se adaptar às mudanças ambientais.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4" name="Google Shape;23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4560" y="477837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1099</Words>
  <Application>Microsoft Office PowerPoint</Application>
  <PresentationFormat>Widescreen</PresentationFormat>
  <Paragraphs>63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do Office</vt:lpstr>
      <vt:lpstr>Apresentação do PowerPoint</vt:lpstr>
      <vt:lpstr>Introdução</vt:lpstr>
      <vt:lpstr>Apresentação do PowerPoint</vt:lpstr>
      <vt:lpstr>Resumo do Estudo</vt:lpstr>
      <vt:lpstr>Objetivos do Estudo</vt:lpstr>
      <vt:lpstr>Metodologia</vt:lpstr>
      <vt:lpstr>Exposição do problema</vt:lpstr>
      <vt:lpstr>Vulnerabilidade das comunidades locais</vt:lpstr>
      <vt:lpstr>Conhecimento Ecológico Local (LEK)</vt:lpstr>
      <vt:lpstr>Pesquisa Colaborativa</vt:lpstr>
      <vt:lpstr>Área de Estudo e Espécies</vt:lpstr>
      <vt:lpstr>Mapa de Pisco e Paracas </vt:lpstr>
      <vt:lpstr>Chondrocanthus chamissoi</vt:lpstr>
      <vt:lpstr>A Indústria, os Colheitores e suas Associações</vt:lpstr>
      <vt:lpstr>Atores humanos e processo de colheita de algas marinhas. Fonte: entrevistas e visitas in loco.</vt:lpstr>
      <vt:lpstr>Monitoramento Marinho Independente Dos Fundos Marinhos</vt:lpstr>
      <vt:lpstr>Impacto do ecossistema marinho do Pisco na alga Chondroacanthus chamissoi. Fonte: entrevistas e visitas ao local</vt:lpstr>
      <vt:lpstr>Gestão de Recursos, Ecossistemas e Atividades no Pisco</vt:lpstr>
      <vt:lpstr>HISTÓRIA DE APRENDIZAGEM</vt:lpstr>
      <vt:lpstr>Resultados Principais</vt:lpstr>
      <vt:lpstr>Conclusões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Ailton Dias Gouveia</dc:creator>
  <cp:lastModifiedBy>Ailton Dias Gouveia</cp:lastModifiedBy>
  <cp:revision>3</cp:revision>
  <dcterms:created xsi:type="dcterms:W3CDTF">2024-07-15T23:35:35Z</dcterms:created>
  <dcterms:modified xsi:type="dcterms:W3CDTF">2024-10-28T13:20:41Z</dcterms:modified>
</cp:coreProperties>
</file>